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6.xml" ContentType="application/vnd.openxmlformats-officedocument.presentationml.tags+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17.xml" ContentType="application/vnd.openxmlformats-officedocument.presentationml.tags+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48" r:id="rId1"/>
    <p:sldMasterId id="2147483676" r:id="rId2"/>
  </p:sldMasterIdLst>
  <p:notesMasterIdLst>
    <p:notesMasterId r:id="rId29"/>
  </p:notesMasterIdLst>
  <p:sldIdLst>
    <p:sldId id="256" r:id="rId3"/>
    <p:sldId id="448" r:id="rId4"/>
    <p:sldId id="463" r:id="rId5"/>
    <p:sldId id="466" r:id="rId6"/>
    <p:sldId id="604" r:id="rId7"/>
    <p:sldId id="605" r:id="rId8"/>
    <p:sldId id="606" r:id="rId9"/>
    <p:sldId id="607" r:id="rId10"/>
    <p:sldId id="608" r:id="rId11"/>
    <p:sldId id="610" r:id="rId12"/>
    <p:sldId id="611" r:id="rId13"/>
    <p:sldId id="612" r:id="rId14"/>
    <p:sldId id="614" r:id="rId15"/>
    <p:sldId id="615" r:id="rId16"/>
    <p:sldId id="616" r:id="rId17"/>
    <p:sldId id="589" r:id="rId18"/>
    <p:sldId id="600" r:id="rId19"/>
    <p:sldId id="617" r:id="rId20"/>
    <p:sldId id="601" r:id="rId21"/>
    <p:sldId id="619" r:id="rId22"/>
    <p:sldId id="618" r:id="rId23"/>
    <p:sldId id="595" r:id="rId24"/>
    <p:sldId id="593" r:id="rId25"/>
    <p:sldId id="594" r:id="rId26"/>
    <p:sldId id="542" r:id="rId27"/>
    <p:sldId id="544" r:id="rId28"/>
  </p:sldIdLst>
  <p:sldSz cx="9144000" cy="6877050"/>
  <p:notesSz cx="7102475" cy="8991600"/>
  <p:embeddedFontLst>
    <p:embeddedFont>
      <p:font typeface="微软雅黑" panose="020B0503020204020204" pitchFamily="34" charset="-122"/>
      <p:regular r:id="rId30"/>
      <p:bold r:id="rId31"/>
    </p:embeddedFont>
    <p:embeddedFont>
      <p:font typeface="华文细黑" panose="02010600040101010101" pitchFamily="2" charset="-122"/>
      <p:regular r:id="rId32"/>
    </p:embeddedFont>
    <p:embeddedFont>
      <p:font typeface="华文黑体" panose="02010600030101010101" charset="-122"/>
      <p:regular r:id="rId33"/>
    </p:embeddedFont>
    <p:embeddedFont>
      <p:font typeface="Verdana" panose="020B0604030504040204" pitchFamily="34" charset="0"/>
      <p:regular r:id="rId34"/>
      <p:bold r:id="rId35"/>
      <p:italic r:id="rId36"/>
      <p:boldItalic r:id="rId37"/>
    </p:embeddedFont>
    <p:embeddedFont>
      <p:font typeface="黑体" panose="02010609060101010101" pitchFamily="49" charset="-122"/>
      <p:regular r:id="rId38"/>
    </p:embeddedFont>
    <p:embeddedFont>
      <p:font typeface="Century Gothic" panose="020B0502020202020204" pitchFamily="34" charset="0"/>
      <p:regular r:id="rId39"/>
      <p:bold r:id="rId40"/>
      <p:italic r:id="rId41"/>
      <p:boldItalic r:id="rId42"/>
    </p:embeddedFont>
  </p:embeddedFontLst>
  <p:defaultTextStyle>
    <a:defPPr>
      <a:defRPr lang="en-US"/>
    </a:defPPr>
    <a:lvl1pPr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5pPr>
    <a:lvl6pPr marL="2286000" algn="l" defTabSz="914400" rtl="0" eaLnBrk="1" latinLnBrk="0" hangingPunct="1">
      <a:defRPr sz="2400" kern="1200">
        <a:solidFill>
          <a:schemeClr val="tx1"/>
        </a:solidFill>
        <a:latin typeface="Arial" charset="0"/>
        <a:ea typeface="宋体" pitchFamily="2" charset="-122"/>
        <a:cs typeface="+mn-cs"/>
      </a:defRPr>
    </a:lvl6pPr>
    <a:lvl7pPr marL="2743200" algn="l" defTabSz="914400" rtl="0" eaLnBrk="1" latinLnBrk="0" hangingPunct="1">
      <a:defRPr sz="2400" kern="1200">
        <a:solidFill>
          <a:schemeClr val="tx1"/>
        </a:solidFill>
        <a:latin typeface="Arial" charset="0"/>
        <a:ea typeface="宋体" pitchFamily="2" charset="-122"/>
        <a:cs typeface="+mn-cs"/>
      </a:defRPr>
    </a:lvl7pPr>
    <a:lvl8pPr marL="3200400" algn="l" defTabSz="914400" rtl="0" eaLnBrk="1" latinLnBrk="0" hangingPunct="1">
      <a:defRPr sz="2400" kern="1200">
        <a:solidFill>
          <a:schemeClr val="tx1"/>
        </a:solidFill>
        <a:latin typeface="Arial" charset="0"/>
        <a:ea typeface="宋体" pitchFamily="2" charset="-122"/>
        <a:cs typeface="+mn-cs"/>
      </a:defRPr>
    </a:lvl8pPr>
    <a:lvl9pPr marL="3657600" algn="l" defTabSz="914400" rtl="0" eaLnBrk="1" latinLnBrk="0" hangingPunct="1">
      <a:defRPr sz="2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27">
          <p15:clr>
            <a:srgbClr val="A4A3A4"/>
          </p15:clr>
        </p15:guide>
        <p15:guide id="2" pos="30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66CC"/>
    <a:srgbClr val="ED5D58"/>
    <a:srgbClr val="71BF44"/>
    <a:srgbClr val="F4D429"/>
    <a:srgbClr val="6C4888"/>
    <a:srgbClr val="23B6EF"/>
    <a:srgbClr val="63A1D7"/>
    <a:srgbClr val="DA795E"/>
    <a:srgbClr val="D5B3A7"/>
    <a:srgbClr val="99C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0" autoAdjust="0"/>
    <p:restoredTop sz="85273" autoAdjust="0"/>
  </p:normalViewPr>
  <p:slideViewPr>
    <p:cSldViewPr snapToGrid="0">
      <p:cViewPr varScale="1">
        <p:scale>
          <a:sx n="62" d="100"/>
          <a:sy n="62" d="100"/>
        </p:scale>
        <p:origin x="1458" y="78"/>
      </p:cViewPr>
      <p:guideLst>
        <p:guide orient="horz" pos="2127"/>
        <p:guide pos="30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251616413801934"/>
          <c:y val="5.8666666666666666E-2"/>
          <c:w val="0.78632834005505414"/>
          <c:h val="0.78203503631813454"/>
        </c:manualLayout>
      </c:layout>
      <c:lineChart>
        <c:grouping val="standard"/>
        <c:varyColors val="0"/>
        <c:ser>
          <c:idx val="0"/>
          <c:order val="0"/>
          <c:tx>
            <c:strRef>
              <c:f>Sheet1!$B$1</c:f>
              <c:strCache>
                <c:ptCount val="1"/>
                <c:pt idx="0">
                  <c:v>Pearson</c:v>
                </c:pt>
              </c:strCache>
            </c:strRef>
          </c:tx>
          <c:spPr>
            <a:ln w="22225" cap="rnd">
              <a:solidFill>
                <a:schemeClr val="accent1"/>
              </a:solidFill>
              <a:round/>
            </a:ln>
            <a:effectLst/>
          </c:spPr>
          <c:marker>
            <c:symbol val="triangle"/>
            <c:size val="8"/>
            <c:spPr>
              <a:solidFill>
                <a:schemeClr val="accent1"/>
              </a:solidFill>
              <a:ln w="9525">
                <a:solidFill>
                  <a:schemeClr val="accent1"/>
                </a:solidFill>
              </a:ln>
              <a:effectLst/>
            </c:spPr>
          </c:marker>
          <c:cat>
            <c:numRef>
              <c:f>Sheet1!$A$2:$A$12</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Sheet1!$B$2:$B$12</c:f>
              <c:numCache>
                <c:formatCode>General</c:formatCode>
                <c:ptCount val="11"/>
                <c:pt idx="0">
                  <c:v>0.75588</c:v>
                </c:pt>
                <c:pt idx="1">
                  <c:v>0.75549999999999995</c:v>
                </c:pt>
                <c:pt idx="2">
                  <c:v>0.755</c:v>
                </c:pt>
                <c:pt idx="3">
                  <c:v>0.755</c:v>
                </c:pt>
                <c:pt idx="4">
                  <c:v>0.75480000000000003</c:v>
                </c:pt>
                <c:pt idx="5">
                  <c:v>0.755</c:v>
                </c:pt>
                <c:pt idx="6">
                  <c:v>0.75529999999999997</c:v>
                </c:pt>
                <c:pt idx="7">
                  <c:v>0.75549999999999995</c:v>
                </c:pt>
                <c:pt idx="8">
                  <c:v>0.75590000000000002</c:v>
                </c:pt>
                <c:pt idx="9">
                  <c:v>0.75660000000000005</c:v>
                </c:pt>
                <c:pt idx="10">
                  <c:v>0.7571</c:v>
                </c:pt>
              </c:numCache>
            </c:numRef>
          </c:val>
          <c:smooth val="0"/>
          <c:extLst>
            <c:ext xmlns:c16="http://schemas.microsoft.com/office/drawing/2014/chart" uri="{C3380CC4-5D6E-409C-BE32-E72D297353CC}">
              <c16:uniqueId val="{00000000-07DF-4AD2-B8F6-80D7F5CC25A2}"/>
            </c:ext>
          </c:extLst>
        </c:ser>
        <c:ser>
          <c:idx val="1"/>
          <c:order val="1"/>
          <c:tx>
            <c:strRef>
              <c:f>Sheet1!$C$1</c:f>
              <c:strCache>
                <c:ptCount val="1"/>
                <c:pt idx="0">
                  <c:v>Label</c:v>
                </c:pt>
              </c:strCache>
            </c:strRef>
          </c:tx>
          <c:spPr>
            <a:ln w="22225" cap="rnd">
              <a:solidFill>
                <a:schemeClr val="accent2"/>
              </a:solidFill>
              <a:round/>
            </a:ln>
            <a:effectLst/>
          </c:spPr>
          <c:marker>
            <c:symbol val="x"/>
            <c:size val="7"/>
            <c:spPr>
              <a:solidFill>
                <a:schemeClr val="accent2"/>
              </a:solidFill>
              <a:ln w="9525">
                <a:solidFill>
                  <a:schemeClr val="accent2"/>
                </a:solidFill>
              </a:ln>
              <a:effectLst/>
            </c:spPr>
          </c:marker>
          <c:cat>
            <c:numRef>
              <c:f>Sheet1!$A$2:$A$12</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Sheet1!$C$2:$C$12</c:f>
              <c:numCache>
                <c:formatCode>General</c:formatCode>
                <c:ptCount val="11"/>
                <c:pt idx="0">
                  <c:v>0.74209999999999998</c:v>
                </c:pt>
                <c:pt idx="1">
                  <c:v>0.7419</c:v>
                </c:pt>
                <c:pt idx="2">
                  <c:v>0.74219999999999997</c:v>
                </c:pt>
                <c:pt idx="3">
                  <c:v>0.74229999999999996</c:v>
                </c:pt>
                <c:pt idx="4">
                  <c:v>0.74250000000000005</c:v>
                </c:pt>
                <c:pt idx="5">
                  <c:v>0.74380000000000002</c:v>
                </c:pt>
                <c:pt idx="6">
                  <c:v>0.746</c:v>
                </c:pt>
                <c:pt idx="7">
                  <c:v>0.74861999999999995</c:v>
                </c:pt>
                <c:pt idx="8">
                  <c:v>0.75249999999999995</c:v>
                </c:pt>
                <c:pt idx="9">
                  <c:v>0.755</c:v>
                </c:pt>
                <c:pt idx="10">
                  <c:v>0.75600000000000001</c:v>
                </c:pt>
              </c:numCache>
            </c:numRef>
          </c:val>
          <c:smooth val="0"/>
          <c:extLst>
            <c:ext xmlns:c16="http://schemas.microsoft.com/office/drawing/2014/chart" uri="{C3380CC4-5D6E-409C-BE32-E72D297353CC}">
              <c16:uniqueId val="{00000001-07DF-4AD2-B8F6-80D7F5CC25A2}"/>
            </c:ext>
          </c:extLst>
        </c:ser>
        <c:dLbls>
          <c:showLegendKey val="0"/>
          <c:showVal val="0"/>
          <c:showCatName val="0"/>
          <c:showSerName val="0"/>
          <c:showPercent val="0"/>
          <c:showBubbleSize val="0"/>
        </c:dLbls>
        <c:marker val="1"/>
        <c:smooth val="0"/>
        <c:axId val="480644168"/>
        <c:axId val="480644496"/>
      </c:lineChart>
      <c:catAx>
        <c:axId val="480644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50" i="1"/>
                  <a:t>h</a:t>
                </a:r>
                <a:endParaRPr lang="zh-CN" altLang="en-US" i="1"/>
              </a:p>
            </c:rich>
          </c:tx>
          <c:layout>
            <c:manualLayout>
              <c:xMode val="edge"/>
              <c:yMode val="edge"/>
              <c:x val="0.47678964101503313"/>
              <c:y val="0.9257006991361016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80644496"/>
        <c:crosses val="autoZero"/>
        <c:auto val="1"/>
        <c:lblAlgn val="ctr"/>
        <c:lblOffset val="100"/>
        <c:tickLblSkip val="2"/>
        <c:tickMarkSkip val="1"/>
        <c:noMultiLvlLbl val="0"/>
      </c:catAx>
      <c:valAx>
        <c:axId val="480644496"/>
        <c:scaling>
          <c:orientation val="minMax"/>
          <c:max val="0.78"/>
          <c:min val="0.720000000000000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MAE</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80644168"/>
        <c:crossesAt val="1"/>
        <c:crossBetween val="between"/>
        <c:minorUnit val="2.0000000000000005E-3"/>
      </c:valAx>
      <c:spPr>
        <a:noFill/>
        <a:ln>
          <a:noFill/>
        </a:ln>
        <a:effectLst/>
      </c:spPr>
    </c:plotArea>
    <c:legend>
      <c:legendPos val="r"/>
      <c:layout>
        <c:manualLayout>
          <c:xMode val="edge"/>
          <c:yMode val="edge"/>
          <c:x val="0.56719392670852853"/>
          <c:y val="7.9332703412073519E-2"/>
          <c:w val="0.24217495678893797"/>
          <c:h val="0.174419825428798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99494815423421"/>
          <c:y val="6.0206212541189359E-2"/>
          <c:w val="0.83586194784234202"/>
          <c:h val="0.75230724182236819"/>
        </c:manualLayout>
      </c:layout>
      <c:lineChart>
        <c:grouping val="standard"/>
        <c:varyColors val="0"/>
        <c:ser>
          <c:idx val="0"/>
          <c:order val="0"/>
          <c:tx>
            <c:strRef>
              <c:f>Sheet1!$B$1</c:f>
              <c:strCache>
                <c:ptCount val="1"/>
                <c:pt idx="0">
                  <c:v>UserPreferedCF</c:v>
                </c:pt>
              </c:strCache>
            </c:strRef>
          </c:tx>
          <c:spPr>
            <a:ln w="22225" cap="rnd">
              <a:solidFill>
                <a:schemeClr val="accent1"/>
              </a:solidFill>
              <a:round/>
            </a:ln>
            <a:effectLst/>
          </c:spPr>
          <c:marker>
            <c:symbol val="triangle"/>
            <c:size val="8"/>
            <c:spPr>
              <a:solidFill>
                <a:schemeClr val="accent1"/>
              </a:solidFill>
              <a:ln w="9525">
                <a:solidFill>
                  <a:schemeClr val="accent1"/>
                </a:solidFill>
              </a:ln>
              <a:effectLst/>
            </c:spPr>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0.95</c:v>
                </c:pt>
                <c:pt idx="1">
                  <c:v>0.87</c:v>
                </c:pt>
                <c:pt idx="2">
                  <c:v>0.83</c:v>
                </c:pt>
                <c:pt idx="3">
                  <c:v>0.81</c:v>
                </c:pt>
                <c:pt idx="4">
                  <c:v>0.8</c:v>
                </c:pt>
                <c:pt idx="5">
                  <c:v>0.79300000000000004</c:v>
                </c:pt>
                <c:pt idx="6">
                  <c:v>0.78600000000000003</c:v>
                </c:pt>
                <c:pt idx="7">
                  <c:v>0.78</c:v>
                </c:pt>
                <c:pt idx="8">
                  <c:v>0.77400000000000002</c:v>
                </c:pt>
                <c:pt idx="9">
                  <c:v>0.77</c:v>
                </c:pt>
              </c:numCache>
            </c:numRef>
          </c:val>
          <c:smooth val="0"/>
          <c:extLst>
            <c:ext xmlns:c16="http://schemas.microsoft.com/office/drawing/2014/chart" uri="{C3380CC4-5D6E-409C-BE32-E72D297353CC}">
              <c16:uniqueId val="{00000000-2170-425E-936B-63F718616AB9}"/>
            </c:ext>
          </c:extLst>
        </c:ser>
        <c:ser>
          <c:idx val="1"/>
          <c:order val="1"/>
          <c:tx>
            <c:strRef>
              <c:f>Sheet1!$C$1</c:f>
              <c:strCache>
                <c:ptCount val="1"/>
                <c:pt idx="0">
                  <c:v>Cosine</c:v>
                </c:pt>
              </c:strCache>
            </c:strRef>
          </c:tx>
          <c:spPr>
            <a:ln w="22225" cap="rnd">
              <a:solidFill>
                <a:schemeClr val="accent2"/>
              </a:solidFill>
              <a:round/>
            </a:ln>
            <a:effectLst/>
          </c:spPr>
          <c:marker>
            <c:symbol val="square"/>
            <c:size val="7"/>
            <c:spPr>
              <a:solidFill>
                <a:schemeClr val="accent2"/>
              </a:solidFill>
              <a:ln w="9525">
                <a:solidFill>
                  <a:schemeClr val="accent2"/>
                </a:solidFill>
              </a:ln>
              <a:effectLst/>
            </c:spPr>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0.94</c:v>
                </c:pt>
                <c:pt idx="1">
                  <c:v>0.89</c:v>
                </c:pt>
                <c:pt idx="2">
                  <c:v>0.86</c:v>
                </c:pt>
                <c:pt idx="3">
                  <c:v>0.83</c:v>
                </c:pt>
                <c:pt idx="4">
                  <c:v>0.81</c:v>
                </c:pt>
                <c:pt idx="5">
                  <c:v>0.80200000000000005</c:v>
                </c:pt>
                <c:pt idx="6">
                  <c:v>0.79300000000000004</c:v>
                </c:pt>
                <c:pt idx="7">
                  <c:v>0.79100000000000004</c:v>
                </c:pt>
                <c:pt idx="8">
                  <c:v>0.78700000000000003</c:v>
                </c:pt>
                <c:pt idx="9">
                  <c:v>0.78100000000000003</c:v>
                </c:pt>
              </c:numCache>
            </c:numRef>
          </c:val>
          <c:smooth val="0"/>
          <c:extLst>
            <c:ext xmlns:c16="http://schemas.microsoft.com/office/drawing/2014/chart" uri="{C3380CC4-5D6E-409C-BE32-E72D297353CC}">
              <c16:uniqueId val="{00000001-2170-425E-936B-63F718616AB9}"/>
            </c:ext>
          </c:extLst>
        </c:ser>
        <c:ser>
          <c:idx val="2"/>
          <c:order val="2"/>
          <c:tx>
            <c:strRef>
              <c:f>Sheet1!$D$1</c:f>
              <c:strCache>
                <c:ptCount val="1"/>
                <c:pt idx="0">
                  <c:v>user ratings</c:v>
                </c:pt>
              </c:strCache>
            </c:strRef>
          </c:tx>
          <c:spPr>
            <a:ln w="28575" cap="rnd">
              <a:solidFill>
                <a:schemeClr val="accent3"/>
              </a:solidFill>
              <a:round/>
            </a:ln>
            <a:effectLst/>
          </c:spPr>
          <c:marker>
            <c:symbol val="circle"/>
            <c:size val="8"/>
            <c:spPr>
              <a:solidFill>
                <a:schemeClr val="accent3"/>
              </a:solidFill>
              <a:ln w="9525">
                <a:solidFill>
                  <a:schemeClr val="accent3"/>
                </a:solidFill>
              </a:ln>
              <a:effectLst/>
            </c:spPr>
          </c:marker>
          <c:dPt>
            <c:idx val="8"/>
            <c:marker>
              <c:symbol val="circle"/>
              <c:size val="8"/>
              <c:spPr>
                <a:solidFill>
                  <a:schemeClr val="accent3"/>
                </a:solidFill>
                <a:ln w="9525">
                  <a:solidFill>
                    <a:schemeClr val="accent3"/>
                  </a:solidFill>
                </a:ln>
                <a:effectLst/>
              </c:spPr>
            </c:marker>
            <c:bubble3D val="0"/>
            <c:spPr>
              <a:ln w="22225" cap="rnd">
                <a:solidFill>
                  <a:schemeClr val="accent3"/>
                </a:solidFill>
                <a:round/>
              </a:ln>
              <a:effectLst/>
            </c:spPr>
            <c:extLst>
              <c:ext xmlns:c16="http://schemas.microsoft.com/office/drawing/2014/chart" uri="{C3380CC4-5D6E-409C-BE32-E72D297353CC}">
                <c16:uniqueId val="{00000003-2170-425E-936B-63F718616AB9}"/>
              </c:ext>
            </c:extLst>
          </c:dPt>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Sheet1!$D$2:$D$11</c:f>
              <c:numCache>
                <c:formatCode>General</c:formatCode>
                <c:ptCount val="10"/>
                <c:pt idx="0">
                  <c:v>0.91</c:v>
                </c:pt>
                <c:pt idx="1">
                  <c:v>0.89</c:v>
                </c:pt>
                <c:pt idx="2">
                  <c:v>0.89</c:v>
                </c:pt>
                <c:pt idx="3">
                  <c:v>0.87</c:v>
                </c:pt>
                <c:pt idx="4">
                  <c:v>0.85</c:v>
                </c:pt>
                <c:pt idx="5">
                  <c:v>0.84799999999999998</c:v>
                </c:pt>
                <c:pt idx="6">
                  <c:v>0.83</c:v>
                </c:pt>
                <c:pt idx="7">
                  <c:v>0.81</c:v>
                </c:pt>
                <c:pt idx="8">
                  <c:v>0.80300000000000005</c:v>
                </c:pt>
                <c:pt idx="9">
                  <c:v>0.8</c:v>
                </c:pt>
              </c:numCache>
            </c:numRef>
          </c:val>
          <c:smooth val="0"/>
          <c:extLst>
            <c:ext xmlns:c16="http://schemas.microsoft.com/office/drawing/2014/chart" uri="{C3380CC4-5D6E-409C-BE32-E72D297353CC}">
              <c16:uniqueId val="{00000004-2170-425E-936B-63F718616AB9}"/>
            </c:ext>
          </c:extLst>
        </c:ser>
        <c:dLbls>
          <c:showLegendKey val="0"/>
          <c:showVal val="0"/>
          <c:showCatName val="0"/>
          <c:showSerName val="0"/>
          <c:showPercent val="0"/>
          <c:showBubbleSize val="0"/>
        </c:dLbls>
        <c:marker val="1"/>
        <c:smooth val="0"/>
        <c:axId val="1023267968"/>
        <c:axId val="1023263048"/>
      </c:lineChart>
      <c:catAx>
        <c:axId val="10232679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数据稀疏率</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263048"/>
        <c:crosses val="autoZero"/>
        <c:auto val="1"/>
        <c:lblAlgn val="ctr"/>
        <c:lblOffset val="100"/>
        <c:tickLblSkip val="2"/>
        <c:noMultiLvlLbl val="0"/>
      </c:catAx>
      <c:valAx>
        <c:axId val="1023263048"/>
        <c:scaling>
          <c:orientation val="minMax"/>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MAE</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267968"/>
        <c:crosses val="autoZero"/>
        <c:crossBetween val="between"/>
      </c:valAx>
      <c:spPr>
        <a:noFill/>
        <a:ln>
          <a:noFill/>
        </a:ln>
        <a:effectLst/>
      </c:spPr>
    </c:plotArea>
    <c:legend>
      <c:legendPos val="r"/>
      <c:layout>
        <c:manualLayout>
          <c:xMode val="edge"/>
          <c:yMode val="edge"/>
          <c:x val="0.62911558707095316"/>
          <c:y val="0.19955286839145106"/>
          <c:w val="0.32300227664912051"/>
          <c:h val="0.21028184561042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044520599570874"/>
          <c:y val="8.9746593607410566E-2"/>
          <c:w val="0.84304147048625955"/>
          <c:h val="0.76727199296522997"/>
        </c:manualLayout>
      </c:layout>
      <c:lineChart>
        <c:grouping val="standard"/>
        <c:varyColors val="0"/>
        <c:ser>
          <c:idx val="0"/>
          <c:order val="0"/>
          <c:tx>
            <c:strRef>
              <c:f>Sheet1!$B$1</c:f>
              <c:strCache>
                <c:ptCount val="1"/>
                <c:pt idx="0">
                  <c:v>UserPreferedCF</c:v>
                </c:pt>
              </c:strCache>
            </c:strRef>
          </c:tx>
          <c:spPr>
            <a:ln w="22225" cap="rnd">
              <a:solidFill>
                <a:schemeClr val="accent1"/>
              </a:solidFill>
              <a:round/>
            </a:ln>
            <a:effectLst/>
          </c:spPr>
          <c:marker>
            <c:symbol val="triangle"/>
            <c:size val="8"/>
            <c:spPr>
              <a:solidFill>
                <a:schemeClr val="accent1"/>
              </a:solidFill>
              <a:ln w="9525">
                <a:solidFill>
                  <a:schemeClr val="accent1"/>
                </a:solidFill>
              </a:ln>
              <a:effectLst/>
            </c:spPr>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0.95</c:v>
                </c:pt>
                <c:pt idx="1">
                  <c:v>0.86</c:v>
                </c:pt>
                <c:pt idx="2">
                  <c:v>0.83</c:v>
                </c:pt>
                <c:pt idx="3">
                  <c:v>0.8</c:v>
                </c:pt>
                <c:pt idx="4">
                  <c:v>0.79</c:v>
                </c:pt>
                <c:pt idx="5">
                  <c:v>0.78300000000000003</c:v>
                </c:pt>
                <c:pt idx="6">
                  <c:v>0.77600000000000002</c:v>
                </c:pt>
                <c:pt idx="7">
                  <c:v>0.77500000000000002</c:v>
                </c:pt>
                <c:pt idx="8">
                  <c:v>0.77200000000000002</c:v>
                </c:pt>
                <c:pt idx="9">
                  <c:v>0.76800000000000002</c:v>
                </c:pt>
              </c:numCache>
            </c:numRef>
          </c:val>
          <c:smooth val="0"/>
          <c:extLst>
            <c:ext xmlns:c16="http://schemas.microsoft.com/office/drawing/2014/chart" uri="{C3380CC4-5D6E-409C-BE32-E72D297353CC}">
              <c16:uniqueId val="{00000000-F46D-43D8-8C30-FE81407F118E}"/>
            </c:ext>
          </c:extLst>
        </c:ser>
        <c:ser>
          <c:idx val="1"/>
          <c:order val="1"/>
          <c:tx>
            <c:strRef>
              <c:f>Sheet1!$C$1</c:f>
              <c:strCache>
                <c:ptCount val="1"/>
                <c:pt idx="0">
                  <c:v>Cosine</c:v>
                </c:pt>
              </c:strCache>
            </c:strRef>
          </c:tx>
          <c:spPr>
            <a:ln w="22225" cap="rnd">
              <a:solidFill>
                <a:schemeClr val="accent2"/>
              </a:solidFill>
              <a:round/>
            </a:ln>
            <a:effectLst/>
          </c:spPr>
          <c:marker>
            <c:symbol val="plus"/>
            <c:size val="7"/>
            <c:spPr>
              <a:solidFill>
                <a:schemeClr val="accent2"/>
              </a:solidFill>
              <a:ln w="9525">
                <a:solidFill>
                  <a:schemeClr val="accent2"/>
                </a:solidFill>
              </a:ln>
              <a:effectLst/>
            </c:spPr>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0.93</c:v>
                </c:pt>
                <c:pt idx="1">
                  <c:v>0.92</c:v>
                </c:pt>
                <c:pt idx="2">
                  <c:v>0.87</c:v>
                </c:pt>
                <c:pt idx="3">
                  <c:v>0.86</c:v>
                </c:pt>
                <c:pt idx="4">
                  <c:v>0.84</c:v>
                </c:pt>
                <c:pt idx="5">
                  <c:v>0.81200000000000006</c:v>
                </c:pt>
                <c:pt idx="6">
                  <c:v>0.8</c:v>
                </c:pt>
                <c:pt idx="7">
                  <c:v>0.78900000000000003</c:v>
                </c:pt>
                <c:pt idx="8">
                  <c:v>0.78900000000000003</c:v>
                </c:pt>
                <c:pt idx="9">
                  <c:v>0.78600000000000003</c:v>
                </c:pt>
              </c:numCache>
            </c:numRef>
          </c:val>
          <c:smooth val="0"/>
          <c:extLst>
            <c:ext xmlns:c16="http://schemas.microsoft.com/office/drawing/2014/chart" uri="{C3380CC4-5D6E-409C-BE32-E72D297353CC}">
              <c16:uniqueId val="{00000001-F46D-43D8-8C30-FE81407F118E}"/>
            </c:ext>
          </c:extLst>
        </c:ser>
        <c:ser>
          <c:idx val="2"/>
          <c:order val="2"/>
          <c:tx>
            <c:strRef>
              <c:f>Sheet1!$D$1</c:f>
              <c:strCache>
                <c:ptCount val="1"/>
                <c:pt idx="0">
                  <c:v>user ratings</c:v>
                </c:pt>
              </c:strCache>
            </c:strRef>
          </c:tx>
          <c:spPr>
            <a:ln w="22225" cap="rnd">
              <a:solidFill>
                <a:schemeClr val="accent3"/>
              </a:solidFill>
              <a:round/>
            </a:ln>
            <a:effectLst/>
          </c:spPr>
          <c:marker>
            <c:symbol val="circle"/>
            <c:size val="8"/>
            <c:spPr>
              <a:solidFill>
                <a:schemeClr val="accent3"/>
              </a:solidFill>
              <a:ln w="9525">
                <a:solidFill>
                  <a:schemeClr val="accent3"/>
                </a:solidFill>
              </a:ln>
              <a:effectLst/>
            </c:spPr>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Sheet1!$D$2:$D$11</c:f>
              <c:numCache>
                <c:formatCode>General</c:formatCode>
                <c:ptCount val="10"/>
                <c:pt idx="0">
                  <c:v>0.94</c:v>
                </c:pt>
                <c:pt idx="1">
                  <c:v>0.89</c:v>
                </c:pt>
                <c:pt idx="2">
                  <c:v>0.88</c:v>
                </c:pt>
                <c:pt idx="3">
                  <c:v>0.87</c:v>
                </c:pt>
                <c:pt idx="4">
                  <c:v>0.86199999999999999</c:v>
                </c:pt>
                <c:pt idx="5">
                  <c:v>0.84399999999999997</c:v>
                </c:pt>
                <c:pt idx="6">
                  <c:v>0.83</c:v>
                </c:pt>
                <c:pt idx="7">
                  <c:v>0.82099999999999995</c:v>
                </c:pt>
                <c:pt idx="8">
                  <c:v>0.80800000000000005</c:v>
                </c:pt>
                <c:pt idx="9">
                  <c:v>0.8</c:v>
                </c:pt>
              </c:numCache>
            </c:numRef>
          </c:val>
          <c:smooth val="0"/>
          <c:extLst>
            <c:ext xmlns:c16="http://schemas.microsoft.com/office/drawing/2014/chart" uri="{C3380CC4-5D6E-409C-BE32-E72D297353CC}">
              <c16:uniqueId val="{00000002-F46D-43D8-8C30-FE81407F118E}"/>
            </c:ext>
          </c:extLst>
        </c:ser>
        <c:dLbls>
          <c:showLegendKey val="0"/>
          <c:showVal val="0"/>
          <c:showCatName val="0"/>
          <c:showSerName val="0"/>
          <c:showPercent val="0"/>
          <c:showBubbleSize val="0"/>
        </c:dLbls>
        <c:marker val="1"/>
        <c:smooth val="0"/>
        <c:axId val="1023267968"/>
        <c:axId val="1023263048"/>
      </c:lineChart>
      <c:catAx>
        <c:axId val="10232679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数据稀疏率</a:t>
                </a:r>
              </a:p>
            </c:rich>
          </c:tx>
          <c:layout>
            <c:manualLayout>
              <c:xMode val="edge"/>
              <c:yMode val="edge"/>
              <c:x val="0.43858358164706118"/>
              <c:y val="0.9159428052577458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263048"/>
        <c:crosses val="autoZero"/>
        <c:auto val="1"/>
        <c:lblAlgn val="ctr"/>
        <c:lblOffset val="100"/>
        <c:tickLblSkip val="2"/>
        <c:noMultiLvlLbl val="0"/>
      </c:catAx>
      <c:valAx>
        <c:axId val="1023263048"/>
        <c:scaling>
          <c:orientation val="minMax"/>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MAE</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267968"/>
        <c:crosses val="autoZero"/>
        <c:crossBetween val="between"/>
      </c:valAx>
      <c:spPr>
        <a:noFill/>
        <a:ln>
          <a:noFill/>
        </a:ln>
        <a:effectLst/>
      </c:spPr>
    </c:plotArea>
    <c:legend>
      <c:legendPos val="r"/>
      <c:layout>
        <c:manualLayout>
          <c:xMode val="edge"/>
          <c:yMode val="edge"/>
          <c:x val="0.62911558707095316"/>
          <c:y val="0.19955286839145106"/>
          <c:w val="0.32300227664912051"/>
          <c:h val="0.21028184561042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57307070192869"/>
          <c:y val="5.0926050600552247E-2"/>
          <c:w val="0.82211498197761768"/>
          <c:h val="0.79579257310429807"/>
        </c:manualLayout>
      </c:layout>
      <c:lineChart>
        <c:grouping val="standard"/>
        <c:varyColors val="0"/>
        <c:ser>
          <c:idx val="0"/>
          <c:order val="0"/>
          <c:tx>
            <c:strRef>
              <c:f>Sheet1!$B$1</c:f>
              <c:strCache>
                <c:ptCount val="1"/>
                <c:pt idx="0">
                  <c:v>高斯核函数</c:v>
                </c:pt>
              </c:strCache>
            </c:strRef>
          </c:tx>
          <c:spPr>
            <a:ln w="28575" cap="rnd">
              <a:solidFill>
                <a:schemeClr val="accent2"/>
              </a:solidFill>
              <a:round/>
            </a:ln>
            <a:effectLst/>
          </c:spPr>
          <c:marker>
            <c:symbol val="square"/>
            <c:size val="7"/>
            <c:spPr>
              <a:solidFill>
                <a:schemeClr val="accent2"/>
              </a:solidFill>
              <a:ln w="9525">
                <a:solidFill>
                  <a:schemeClr val="accent2"/>
                </a:solidFill>
              </a:ln>
              <a:effectLst/>
            </c:spPr>
          </c:marker>
          <c:dLbls>
            <c:delete val="1"/>
          </c:dLbls>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0.74199999999999999</c:v>
                </c:pt>
                <c:pt idx="1">
                  <c:v>0.74299999999999999</c:v>
                </c:pt>
                <c:pt idx="2">
                  <c:v>0.75</c:v>
                </c:pt>
                <c:pt idx="3">
                  <c:v>0.751</c:v>
                </c:pt>
                <c:pt idx="4">
                  <c:v>0.751</c:v>
                </c:pt>
                <c:pt idx="5">
                  <c:v>0.75109999999999999</c:v>
                </c:pt>
                <c:pt idx="6">
                  <c:v>0.751</c:v>
                </c:pt>
                <c:pt idx="7">
                  <c:v>0.752</c:v>
                </c:pt>
                <c:pt idx="8">
                  <c:v>0.75180000000000002</c:v>
                </c:pt>
                <c:pt idx="9">
                  <c:v>0.75170000000000003</c:v>
                </c:pt>
              </c:numCache>
            </c:numRef>
          </c:val>
          <c:smooth val="0"/>
          <c:extLst>
            <c:ext xmlns:c16="http://schemas.microsoft.com/office/drawing/2014/chart" uri="{C3380CC4-5D6E-409C-BE32-E72D297353CC}">
              <c16:uniqueId val="{00000000-7D2A-498C-8226-45D874A20633}"/>
            </c:ext>
          </c:extLst>
        </c:ser>
        <c:ser>
          <c:idx val="1"/>
          <c:order val="1"/>
          <c:tx>
            <c:strRef>
              <c:f>Sheet1!$C$1</c:f>
              <c:strCache>
                <c:ptCount val="1"/>
                <c:pt idx="0">
                  <c:v>三角核函数</c:v>
                </c:pt>
              </c:strCache>
            </c:strRef>
          </c:tx>
          <c:spPr>
            <a:ln w="28575" cap="rnd">
              <a:solidFill>
                <a:schemeClr val="accent4"/>
              </a:solidFill>
              <a:round/>
            </a:ln>
            <a:effectLst/>
          </c:spPr>
          <c:marker>
            <c:symbol val="triangle"/>
            <c:size val="8"/>
            <c:spPr>
              <a:solidFill>
                <a:schemeClr val="accent4"/>
              </a:solidFill>
              <a:ln w="9525">
                <a:solidFill>
                  <a:schemeClr val="accent4"/>
                </a:solidFill>
              </a:ln>
              <a:effectLst/>
            </c:spPr>
          </c:marker>
          <c:dLbls>
            <c:delete val="1"/>
          </c:dLbls>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0.74099999999999999</c:v>
                </c:pt>
                <c:pt idx="1">
                  <c:v>0.74199999999999999</c:v>
                </c:pt>
                <c:pt idx="2">
                  <c:v>0.74299999999999999</c:v>
                </c:pt>
                <c:pt idx="3">
                  <c:v>0.74450000000000005</c:v>
                </c:pt>
                <c:pt idx="4">
                  <c:v>0.747</c:v>
                </c:pt>
                <c:pt idx="5">
                  <c:v>0.747</c:v>
                </c:pt>
                <c:pt idx="6">
                  <c:v>0.748</c:v>
                </c:pt>
                <c:pt idx="7">
                  <c:v>0.75</c:v>
                </c:pt>
                <c:pt idx="8">
                  <c:v>0.752</c:v>
                </c:pt>
                <c:pt idx="9">
                  <c:v>0.75160000000000005</c:v>
                </c:pt>
              </c:numCache>
            </c:numRef>
          </c:val>
          <c:smooth val="0"/>
          <c:extLst>
            <c:ext xmlns:c16="http://schemas.microsoft.com/office/drawing/2014/chart" uri="{C3380CC4-5D6E-409C-BE32-E72D297353CC}">
              <c16:uniqueId val="{00000001-7D2A-498C-8226-45D874A20633}"/>
            </c:ext>
          </c:extLst>
        </c:ser>
        <c:dLbls>
          <c:dLblPos val="t"/>
          <c:showLegendKey val="0"/>
          <c:showVal val="1"/>
          <c:showCatName val="0"/>
          <c:showSerName val="0"/>
          <c:showPercent val="0"/>
          <c:showBubbleSize val="0"/>
        </c:dLbls>
        <c:marker val="1"/>
        <c:smooth val="0"/>
        <c:axId val="240678256"/>
        <c:axId val="240678816"/>
      </c:lineChart>
      <c:catAx>
        <c:axId val="240678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50" i="1"/>
                  <a:t>h</a:t>
                </a:r>
                <a:endParaRPr lang="zh-CN" sz="1050" i="1"/>
              </a:p>
            </c:rich>
          </c:tx>
          <c:layout>
            <c:manualLayout>
              <c:xMode val="edge"/>
              <c:yMode val="edge"/>
              <c:x val="0.51221863585589666"/>
              <c:y val="0.9090278956766092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40678816"/>
        <c:crosses val="autoZero"/>
        <c:auto val="1"/>
        <c:lblAlgn val="ctr"/>
        <c:lblOffset val="100"/>
        <c:noMultiLvlLbl val="0"/>
      </c:catAx>
      <c:valAx>
        <c:axId val="240678816"/>
        <c:scaling>
          <c:orientation val="minMax"/>
          <c:max val="0.78"/>
          <c:min val="0.73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MAE</a:t>
                </a:r>
                <a:endParaRPr lang="zh-CN"/>
              </a:p>
            </c:rich>
          </c:tx>
          <c:layout>
            <c:manualLayout>
              <c:xMode val="edge"/>
              <c:yMode val="edge"/>
              <c:x val="3.3562889492827992E-2"/>
              <c:y val="0.4241475496151598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40678256"/>
        <c:crosses val="autoZero"/>
        <c:crossBetween val="between"/>
        <c:majorUnit val="1.0000000000000002E-2"/>
      </c:valAx>
      <c:spPr>
        <a:noFill/>
        <a:ln>
          <a:noFill/>
        </a:ln>
        <a:effectLst/>
      </c:spPr>
    </c:plotArea>
    <c:legend>
      <c:legendPos val="r"/>
      <c:layout>
        <c:manualLayout>
          <c:xMode val="edge"/>
          <c:yMode val="edge"/>
          <c:x val="0.49800070611611513"/>
          <c:y val="0.16727912797959332"/>
          <c:w val="0.25340413652672977"/>
          <c:h val="0.167713638694968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5" Type="http://schemas.openxmlformats.org/officeDocument/2006/relationships/image" Target="../media/image9.w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9.wmf"/><Relationship Id="rId7" Type="http://schemas.openxmlformats.org/officeDocument/2006/relationships/image" Target="../media/image23.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 Id="rId9"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8163" cy="44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Arial" pitchFamily="34" charset="0"/>
                <a:ea typeface="宋体" pitchFamily="2" charset="-122"/>
              </a:defRPr>
            </a:lvl1pPr>
          </a:lstStyle>
          <a:p>
            <a:pPr>
              <a:defRPr/>
            </a:pPr>
            <a:endParaRPr lang="zh-CN" altLang="en-US"/>
          </a:p>
        </p:txBody>
      </p:sp>
      <p:sp>
        <p:nvSpPr>
          <p:cNvPr id="3075" name="Rectangle 3"/>
          <p:cNvSpPr>
            <a:spLocks noGrp="1" noChangeArrowheads="1"/>
          </p:cNvSpPr>
          <p:nvPr>
            <p:ph type="dt" idx="1"/>
          </p:nvPr>
        </p:nvSpPr>
        <p:spPr bwMode="auto">
          <a:xfrm>
            <a:off x="4022725" y="0"/>
            <a:ext cx="3078163" cy="44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Arial" pitchFamily="34" charset="0"/>
                <a:ea typeface="宋体" pitchFamily="2" charset="-122"/>
              </a:defRPr>
            </a:lvl1pPr>
          </a:lstStyle>
          <a:p>
            <a:pPr>
              <a:defRPr/>
            </a:pPr>
            <a:endParaRPr lang="en-US"/>
          </a:p>
        </p:txBody>
      </p:sp>
      <p:sp>
        <p:nvSpPr>
          <p:cNvPr id="31748" name="Rectangle 4"/>
          <p:cNvSpPr>
            <a:spLocks noGrp="1" noRot="1" noChangeAspect="1" noChangeArrowheads="1"/>
          </p:cNvSpPr>
          <p:nvPr>
            <p:ph type="sldImg" idx="2"/>
          </p:nvPr>
        </p:nvSpPr>
        <p:spPr bwMode="auto">
          <a:xfrm>
            <a:off x="1309688" y="674688"/>
            <a:ext cx="44831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709613" y="4270375"/>
            <a:ext cx="5683250" cy="4046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a:latin typeface="Arial" pitchFamily="34" charset="0"/>
                <a:ea typeface="宋体"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itchFamily="34" charset="0"/>
              <a:buNone/>
              <a:defRPr sz="1200">
                <a:latin typeface="Arial" pitchFamily="34" charset="0"/>
                <a:ea typeface="宋体" pitchFamily="2" charset="-122"/>
              </a:defRPr>
            </a:lvl1pPr>
          </a:lstStyle>
          <a:p>
            <a:pPr>
              <a:defRPr/>
            </a:pPr>
            <a:fld id="{72AB1160-2065-4CDB-A3E7-6A96A766B32F}" type="slidenum">
              <a:rPr lang="zh-CN" altLang="en-US"/>
              <a:pPr>
                <a:defRPr/>
              </a:pPr>
              <a:t>‹#›</a:t>
            </a:fld>
            <a:endParaRPr lang="en-US"/>
          </a:p>
        </p:txBody>
      </p:sp>
    </p:spTree>
    <p:extLst>
      <p:ext uri="{BB962C8B-B14F-4D97-AF65-F5344CB8AC3E}">
        <p14:creationId xmlns:p14="http://schemas.microsoft.com/office/powerpoint/2010/main" val="21614017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8E5F48F4-140B-4136-8893-08A042B9C9F0}" type="slidenum">
              <a:rPr lang="zh-CN" altLang="en-US" smtClean="0"/>
              <a:pPr eaLnBrk="1" hangingPunct="1">
                <a:spcBef>
                  <a:spcPct val="0"/>
                </a:spcBef>
                <a:buFontTx/>
                <a:buNone/>
              </a:pPr>
              <a:t>0</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836942B-A6CD-4FAD-80B4-80171B816493}" type="slidenum">
              <a:rPr lang="zh-CN" altLang="en-US" smtClean="0"/>
              <a:pPr eaLnBrk="1" hangingPunct="1">
                <a:spcBef>
                  <a:spcPct val="0"/>
                </a:spcBef>
                <a:buFontTx/>
                <a:buNone/>
              </a:pPr>
              <a:t>9</a:t>
            </a:fld>
            <a:endParaRPr lang="en-US" altLang="zh-CN" smtClean="0"/>
          </a:p>
        </p:txBody>
      </p:sp>
    </p:spTree>
    <p:extLst>
      <p:ext uri="{BB962C8B-B14F-4D97-AF65-F5344CB8AC3E}">
        <p14:creationId xmlns:p14="http://schemas.microsoft.com/office/powerpoint/2010/main" val="98074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10</a:t>
            </a:fld>
            <a:endParaRPr lang="en-US"/>
          </a:p>
        </p:txBody>
      </p:sp>
    </p:spTree>
    <p:extLst>
      <p:ext uri="{BB962C8B-B14F-4D97-AF65-F5344CB8AC3E}">
        <p14:creationId xmlns:p14="http://schemas.microsoft.com/office/powerpoint/2010/main" val="417172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11</a:t>
            </a:fld>
            <a:endParaRPr lang="en-US"/>
          </a:p>
        </p:txBody>
      </p:sp>
    </p:spTree>
    <p:extLst>
      <p:ext uri="{BB962C8B-B14F-4D97-AF65-F5344CB8AC3E}">
        <p14:creationId xmlns:p14="http://schemas.microsoft.com/office/powerpoint/2010/main" val="1638112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12</a:t>
            </a:fld>
            <a:endParaRPr lang="en-US"/>
          </a:p>
        </p:txBody>
      </p:sp>
    </p:spTree>
    <p:extLst>
      <p:ext uri="{BB962C8B-B14F-4D97-AF65-F5344CB8AC3E}">
        <p14:creationId xmlns:p14="http://schemas.microsoft.com/office/powerpoint/2010/main" val="1577673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华文细黑" pitchFamily="2" charset="-122"/>
              <a:ea typeface="华文细黑" pitchFamily="2" charset="-122"/>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13</a:t>
            </a:fld>
            <a:endParaRPr lang="en-US" altLang="zh-CN" smtClean="0"/>
          </a:p>
        </p:txBody>
      </p:sp>
    </p:spTree>
    <p:extLst>
      <p:ext uri="{BB962C8B-B14F-4D97-AF65-F5344CB8AC3E}">
        <p14:creationId xmlns:p14="http://schemas.microsoft.com/office/powerpoint/2010/main" val="54041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14</a:t>
            </a:fld>
            <a:endParaRPr lang="en-US"/>
          </a:p>
        </p:txBody>
      </p:sp>
    </p:spTree>
    <p:extLst>
      <p:ext uri="{BB962C8B-B14F-4D97-AF65-F5344CB8AC3E}">
        <p14:creationId xmlns:p14="http://schemas.microsoft.com/office/powerpoint/2010/main" val="4005706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smtClean="0">
              <a:latin typeface="Arial" charset="0"/>
            </a:endParaRPr>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3181862F-331E-4D03-A1BB-82F0A958363E}" type="slidenum">
              <a:rPr lang="zh-CN" altLang="en-US" smtClean="0"/>
              <a:pPr eaLnBrk="1" hangingPunct="1">
                <a:spcBef>
                  <a:spcPct val="0"/>
                </a:spcBef>
                <a:buFontTx/>
                <a:buNone/>
              </a:pPr>
              <a:t>16</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836942B-A6CD-4FAD-80B4-80171B816493}" type="slidenum">
              <a:rPr lang="zh-CN" altLang="en-US" smtClean="0"/>
              <a:pPr eaLnBrk="1" hangingPunct="1">
                <a:spcBef>
                  <a:spcPct val="0"/>
                </a:spcBef>
                <a:buFontTx/>
                <a:buNone/>
              </a:pPr>
              <a:t>17</a:t>
            </a:fld>
            <a:endParaRPr lang="en-US" altLang="zh-CN" smtClean="0"/>
          </a:p>
        </p:txBody>
      </p:sp>
    </p:spTree>
    <p:extLst>
      <p:ext uri="{BB962C8B-B14F-4D97-AF65-F5344CB8AC3E}">
        <p14:creationId xmlns:p14="http://schemas.microsoft.com/office/powerpoint/2010/main" val="3272006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18</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33EC36E8-B579-43AE-A304-96A804974FD0}" type="slidenum">
              <a:rPr lang="zh-CN" altLang="en-US" smtClean="0"/>
              <a:pPr eaLnBrk="1" hangingPunct="1">
                <a:spcBef>
                  <a:spcPct val="0"/>
                </a:spcBef>
                <a:buFontTx/>
                <a:buNone/>
              </a:pPr>
              <a:t>1</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19</a:t>
            </a:fld>
            <a:endParaRPr lang="en-US"/>
          </a:p>
        </p:txBody>
      </p:sp>
    </p:spTree>
    <p:extLst>
      <p:ext uri="{BB962C8B-B14F-4D97-AF65-F5344CB8AC3E}">
        <p14:creationId xmlns:p14="http://schemas.microsoft.com/office/powerpoint/2010/main" val="1434038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20</a:t>
            </a:fld>
            <a:endParaRPr lang="en-US" altLang="zh-CN" smtClean="0"/>
          </a:p>
        </p:txBody>
      </p:sp>
    </p:spTree>
    <p:extLst>
      <p:ext uri="{BB962C8B-B14F-4D97-AF65-F5344CB8AC3E}">
        <p14:creationId xmlns:p14="http://schemas.microsoft.com/office/powerpoint/2010/main" val="2890994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21</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22</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23</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DD5C91B-4B94-478F-8ADA-04AEDF638921}" type="slidenum">
              <a:rPr lang="zh-CN" altLang="en-US" smtClean="0"/>
              <a:pPr eaLnBrk="1" hangingPunct="1">
                <a:spcBef>
                  <a:spcPct val="0"/>
                </a:spcBef>
                <a:buFontTx/>
                <a:buNone/>
              </a:pPr>
              <a:t>24</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25</a:t>
            </a:fld>
            <a:endParaRPr lang="en-US"/>
          </a:p>
        </p:txBody>
      </p:sp>
    </p:spTree>
    <p:extLst>
      <p:ext uri="{BB962C8B-B14F-4D97-AF65-F5344CB8AC3E}">
        <p14:creationId xmlns:p14="http://schemas.microsoft.com/office/powerpoint/2010/main" val="309783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charset="0"/>
            </a:endParaRP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875874E-5D80-4F7D-929A-5CA73B321BEC}" type="slidenum">
              <a:rPr lang="zh-CN" altLang="en-US" smtClean="0"/>
              <a:pPr eaLnBrk="1" hangingPunct="1">
                <a:spcBef>
                  <a:spcPct val="0"/>
                </a:spcBef>
                <a:buFontTx/>
                <a:buNone/>
              </a:pPr>
              <a:t>2</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hangingPunct="0"/>
            <a:r>
              <a:rPr lang="zh-CN" altLang="en-US" sz="1200" dirty="0" smtClean="0">
                <a:latin typeface="华文细黑" pitchFamily="2" charset="-122"/>
                <a:ea typeface="华文细黑" pitchFamily="2" charset="-122"/>
              </a:rPr>
              <a:t>通过分析它们的</a:t>
            </a:r>
            <a:r>
              <a:rPr lang="en-US" altLang="zh-CN" sz="1200" dirty="0" smtClean="0">
                <a:latin typeface="华文细黑" pitchFamily="2" charset="-122"/>
                <a:ea typeface="华文细黑" pitchFamily="2" charset="-122"/>
              </a:rPr>
              <a:t>KL</a:t>
            </a:r>
            <a:r>
              <a:rPr lang="zh-CN" altLang="en-US" sz="1200" dirty="0" smtClean="0">
                <a:latin typeface="华文细黑" pitchFamily="2" charset="-122"/>
                <a:ea typeface="华文细黑" pitchFamily="2" charset="-122"/>
              </a:rPr>
              <a:t>散度来计算用户偏好的相似度</a:t>
            </a:r>
            <a:r>
              <a:rPr lang="en-US" altLang="zh-CN" sz="1200" dirty="0" smtClean="0">
                <a:latin typeface="华文细黑" pitchFamily="2" charset="-122"/>
                <a:ea typeface="华文细黑" pitchFamily="2" charset="-122"/>
              </a:rPr>
              <a:t>,</a:t>
            </a:r>
            <a:r>
              <a:rPr lang="zh-CN" altLang="en-US" sz="1200" smtClean="0">
                <a:latin typeface="华文细黑" pitchFamily="2" charset="-122"/>
                <a:ea typeface="华文细黑" pitchFamily="2" charset="-122"/>
              </a:rPr>
              <a:t>完成协同过滤推荐</a:t>
            </a:r>
            <a:endParaRPr lang="zh-CN" altLang="zh-CN" sz="1200" kern="1200" dirty="0">
              <a:solidFill>
                <a:schemeClr val="tx1"/>
              </a:solidFill>
              <a:latin typeface="Arial" pitchFamily="34" charset="0"/>
              <a:ea typeface="宋体" pitchFamily="2" charset="-122"/>
              <a:cs typeface="+mn-cs"/>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3</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华文细黑" pitchFamily="2" charset="-122"/>
              <a:ea typeface="华文细黑" pitchFamily="2" charset="-122"/>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4</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5</a:t>
            </a:fld>
            <a:endParaRPr lang="en-US"/>
          </a:p>
        </p:txBody>
      </p:sp>
    </p:spTree>
    <p:extLst>
      <p:ext uri="{BB962C8B-B14F-4D97-AF65-F5344CB8AC3E}">
        <p14:creationId xmlns:p14="http://schemas.microsoft.com/office/powerpoint/2010/main" val="315067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6</a:t>
            </a:fld>
            <a:endParaRPr lang="en-US"/>
          </a:p>
        </p:txBody>
      </p:sp>
    </p:spTree>
    <p:extLst>
      <p:ext uri="{BB962C8B-B14F-4D97-AF65-F5344CB8AC3E}">
        <p14:creationId xmlns:p14="http://schemas.microsoft.com/office/powerpoint/2010/main" val="1630683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7</a:t>
            </a:fld>
            <a:endParaRPr lang="en-US"/>
          </a:p>
        </p:txBody>
      </p:sp>
    </p:spTree>
    <p:extLst>
      <p:ext uri="{BB962C8B-B14F-4D97-AF65-F5344CB8AC3E}">
        <p14:creationId xmlns:p14="http://schemas.microsoft.com/office/powerpoint/2010/main" val="2053863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8</a:t>
            </a:fld>
            <a:endParaRPr lang="en-US"/>
          </a:p>
        </p:txBody>
      </p:sp>
    </p:spTree>
    <p:extLst>
      <p:ext uri="{BB962C8B-B14F-4D97-AF65-F5344CB8AC3E}">
        <p14:creationId xmlns:p14="http://schemas.microsoft.com/office/powerpoint/2010/main" val="2916372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6775"/>
            <a:ext cx="7772400"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97313"/>
            <a:ext cx="6400800" cy="17573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414B21C8-631C-4B41-8366-78A05A94B7A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2236222215"/>
      </p:ext>
    </p:extLst>
  </p:cSld>
  <p:clrMapOvr>
    <a:masterClrMapping/>
  </p:clrMapOvr>
  <p:transition advTm="29657">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41B3C946-F814-4883-AD88-3F9F57C2CBB7}"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751045755"/>
      </p:ext>
    </p:extLst>
  </p:cSld>
  <p:clrMapOvr>
    <a:masterClrMapping/>
  </p:clrMapOvr>
  <p:transition advTm="29657">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8788"/>
            <a:ext cx="2057400" cy="603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8788"/>
            <a:ext cx="6019800" cy="603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7B15B6D6-B860-49B9-AE77-F1653E7895DC}"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1679217106"/>
      </p:ext>
    </p:extLst>
  </p:cSld>
  <p:clrMapOvr>
    <a:masterClrMapping/>
  </p:clrMapOvr>
  <p:transition advTm="29657">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6775"/>
            <a:ext cx="7772400"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97313"/>
            <a:ext cx="6400800" cy="17573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976241278"/>
      </p:ext>
    </p:extLst>
  </p:cSld>
  <p:clrMapOvr>
    <a:masterClrMapping/>
  </p:clrMapOvr>
  <p:transition advTm="29657">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1676506"/>
      </p:ext>
    </p:extLst>
  </p:cSld>
  <p:clrMapOvr>
    <a:masterClrMapping/>
  </p:clrMapOvr>
  <p:transition advTm="29657">
    <p:wipe dir="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19600"/>
            <a:ext cx="7772400"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14650"/>
            <a:ext cx="7772400" cy="1504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130578269"/>
      </p:ext>
    </p:extLst>
  </p:cSld>
  <p:clrMapOvr>
    <a:masterClrMapping/>
  </p:clrMapOvr>
  <p:transition advTm="29657">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831282"/>
      </p:ext>
    </p:extLst>
  </p:cSld>
  <p:clrMapOvr>
    <a:masterClrMapping/>
  </p:clrMapOvr>
  <p:transition advTm="29657">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9875"/>
            <a:ext cx="404018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81225"/>
            <a:ext cx="4040188"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9875"/>
            <a:ext cx="404177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81225"/>
            <a:ext cx="4041775"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4882699"/>
      </p:ext>
    </p:extLst>
  </p:cSld>
  <p:clrMapOvr>
    <a:masterClrMapping/>
  </p:clrMapOvr>
  <p:transition advTm="29657">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23225815"/>
      </p:ext>
    </p:extLst>
  </p:cSld>
  <p:clrMapOvr>
    <a:masterClrMapping/>
  </p:clrMapOvr>
  <p:transition advTm="29657">
    <p:wipe dir="d"/>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11462"/>
      </p:ext>
    </p:extLst>
  </p:cSld>
  <p:clrMapOvr>
    <a:masterClrMapping/>
  </p:clrMapOvr>
  <p:transition advTm="29657">
    <p:wipe dir="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68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705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9863"/>
            <a:ext cx="3008313" cy="470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71053768"/>
      </p:ext>
    </p:extLst>
  </p:cSld>
  <p:clrMapOvr>
    <a:masterClrMapping/>
  </p:clrMapOvr>
  <p:transition advTm="29657">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EB4E7424-DEF9-4E7B-8F5A-44C973303550}"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648264256"/>
      </p:ext>
    </p:extLst>
  </p:cSld>
  <p:clrMapOvr>
    <a:masterClrMapping/>
  </p:clrMapOvr>
  <p:transition advTm="29657">
    <p:wipe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13300"/>
            <a:ext cx="5486400" cy="56832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4363"/>
            <a:ext cx="5486400" cy="4125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81625"/>
            <a:ext cx="5486400" cy="808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773600319"/>
      </p:ext>
    </p:extLst>
  </p:cSld>
  <p:clrMapOvr>
    <a:masterClrMapping/>
  </p:clrMapOvr>
  <p:transition advTm="29657">
    <p:wipe dir="d"/>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87343559"/>
      </p:ext>
    </p:extLst>
  </p:cSld>
  <p:clrMapOvr>
    <a:masterClrMapping/>
  </p:clrMapOvr>
  <p:transition advTm="29657">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8788"/>
            <a:ext cx="2057400" cy="603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8788"/>
            <a:ext cx="6019800" cy="603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3037226"/>
      </p:ext>
    </p:extLst>
  </p:cSld>
  <p:clrMapOvr>
    <a:masterClrMapping/>
  </p:clrMapOvr>
  <p:transition advTm="29657">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19600"/>
            <a:ext cx="7772400"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14650"/>
            <a:ext cx="7772400" cy="1504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CF3CFE3F-73CD-4A9B-A862-D396B5560254}"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2578470275"/>
      </p:ext>
    </p:extLst>
  </p:cSld>
  <p:clrMapOvr>
    <a:masterClrMapping/>
  </p:clrMapOvr>
  <p:transition advTm="29657">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a:ln/>
        </p:spPr>
        <p:txBody>
          <a:bodyPr/>
          <a:lstStyle>
            <a:lvl1pPr>
              <a:defRPr/>
            </a:lvl1pPr>
          </a:lstStyle>
          <a:p>
            <a:pPr>
              <a:defRPr/>
            </a:pPr>
            <a:fld id="{36D5A390-4A44-4597-AA3A-414C1367055E}"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1682389898"/>
      </p:ext>
    </p:extLst>
  </p:cSld>
  <p:clrMapOvr>
    <a:masterClrMapping/>
  </p:clrMapOvr>
  <p:transition advTm="29657">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9875"/>
            <a:ext cx="404018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81225"/>
            <a:ext cx="4040188"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9875"/>
            <a:ext cx="404177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81225"/>
            <a:ext cx="4041775"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a:ln/>
        </p:spPr>
        <p:txBody>
          <a:bodyPr/>
          <a:lstStyle>
            <a:lvl1pPr>
              <a:defRPr/>
            </a:lvl1pPr>
          </a:lstStyle>
          <a:p>
            <a:pPr>
              <a:defRPr/>
            </a:pPr>
            <a:fld id="{9D9340CC-0525-4E93-9DE3-6559E161EC51}"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190351508"/>
      </p:ext>
    </p:extLst>
  </p:cSld>
  <p:clrMapOvr>
    <a:masterClrMapping/>
  </p:clrMapOvr>
  <p:transition advTm="29657">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sldNum" sz="quarter" idx="10"/>
          </p:nvPr>
        </p:nvSpPr>
        <p:spPr>
          <a:ln/>
        </p:spPr>
        <p:txBody>
          <a:bodyPr/>
          <a:lstStyle>
            <a:lvl1pPr>
              <a:defRPr/>
            </a:lvl1pPr>
          </a:lstStyle>
          <a:p>
            <a:pPr>
              <a:defRPr/>
            </a:pPr>
            <a:fld id="{8411428E-FAAD-47FC-AF1A-28027258E068}"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1138736351"/>
      </p:ext>
    </p:extLst>
  </p:cSld>
  <p:clrMapOvr>
    <a:masterClrMapping/>
  </p:clrMapOvr>
  <p:transition advTm="29657">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0D651279-411D-4633-B7EF-14A641C87087}"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4148525894"/>
      </p:ext>
    </p:extLst>
  </p:cSld>
  <p:clrMapOvr>
    <a:masterClrMapping/>
  </p:clrMapOvr>
  <p:transition advTm="29657">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68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705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9863"/>
            <a:ext cx="3008313" cy="470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C7ABB399-DCBC-40DD-831F-F9823110BEF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260393685"/>
      </p:ext>
    </p:extLst>
  </p:cSld>
  <p:clrMapOvr>
    <a:masterClrMapping/>
  </p:clrMapOvr>
  <p:transition advTm="29657">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13300"/>
            <a:ext cx="5486400" cy="56832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4363"/>
            <a:ext cx="5486400" cy="4125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81625"/>
            <a:ext cx="5486400" cy="808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5F4AC1C7-E93F-47AF-A92C-A556D8D083C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val="3825954716"/>
      </p:ext>
    </p:extLst>
  </p:cSld>
  <p:clrMapOvr>
    <a:masterClrMapping/>
  </p:clrMapOvr>
  <p:transition advTm="29657">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55638" y="361950"/>
            <a:ext cx="8497887" cy="7207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27" name="Rectangle 3"/>
          <p:cNvSpPr>
            <a:spLocks noGrp="1" noChangeArrowheads="1"/>
          </p:cNvSpPr>
          <p:nvPr>
            <p:ph type="body" idx="1"/>
          </p:nvPr>
        </p:nvSpPr>
        <p:spPr bwMode="auto">
          <a:xfrm>
            <a:off x="457200" y="1231900"/>
            <a:ext cx="822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1028" name="Rectangle 4"/>
          <p:cNvSpPr>
            <a:spLocks noGrp="1" noChangeArrowheads="1"/>
          </p:cNvSpPr>
          <p:nvPr>
            <p:ph type="sldNum" sz="quarter" idx="4"/>
          </p:nvPr>
        </p:nvSpPr>
        <p:spPr bwMode="auto">
          <a:xfrm>
            <a:off x="0" y="6554788"/>
            <a:ext cx="2133600" cy="322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400">
                <a:latin typeface="Arial" pitchFamily="34" charset="0"/>
                <a:ea typeface="宋体" pitchFamily="2" charset="-122"/>
              </a:defRPr>
            </a:lvl1pPr>
          </a:lstStyle>
          <a:p>
            <a:pPr>
              <a:defRPr/>
            </a:pPr>
            <a:fld id="{19607926-78C2-4EF1-BD44-60AD853C3F6D}" type="slidenum">
              <a:rPr lang="zh-CN" altLang="en-US" smtClean="0"/>
              <a:pPr>
                <a:defRPr/>
              </a:pPr>
              <a:t>‹#›</a:t>
            </a:fld>
            <a:r>
              <a:rPr lang="en-US" dirty="0" smtClean="0"/>
              <a:t> / 26</a:t>
            </a:r>
            <a:endParaRPr lang="en-US" dirty="0"/>
          </a:p>
        </p:txBody>
      </p:sp>
      <p:sp>
        <p:nvSpPr>
          <p:cNvPr id="1029" name="Rectangle 5"/>
          <p:cNvSpPr>
            <a:spLocks noGrp="1" noChangeArrowheads="1"/>
          </p:cNvSpPr>
          <p:nvPr>
            <p:ph type="title"/>
          </p:nvPr>
        </p:nvSpPr>
        <p:spPr bwMode="auto">
          <a:xfrm>
            <a:off x="1143000" y="458788"/>
            <a:ext cx="739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sp>
        <p:nvSpPr>
          <p:cNvPr id="1030" name="Rectangle 6"/>
          <p:cNvSpPr>
            <a:spLocks noChangeArrowheads="1"/>
          </p:cNvSpPr>
          <p:nvPr/>
        </p:nvSpPr>
        <p:spPr bwMode="auto">
          <a:xfrm>
            <a:off x="0" y="720725"/>
            <a:ext cx="328613" cy="3635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1" name="Rectangle 7"/>
          <p:cNvSpPr>
            <a:spLocks noChangeArrowheads="1"/>
          </p:cNvSpPr>
          <p:nvPr/>
        </p:nvSpPr>
        <p:spPr bwMode="auto">
          <a:xfrm>
            <a:off x="328613" y="358775"/>
            <a:ext cx="328612" cy="3619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2" name="Rectangle 8"/>
          <p:cNvSpPr>
            <a:spLocks noChangeArrowheads="1"/>
          </p:cNvSpPr>
          <p:nvPr/>
        </p:nvSpPr>
        <p:spPr bwMode="auto">
          <a:xfrm>
            <a:off x="657225" y="0"/>
            <a:ext cx="328613" cy="3635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3" name="Rectangle 9"/>
          <p:cNvSpPr>
            <a:spLocks noChangeArrowheads="1"/>
          </p:cNvSpPr>
          <p:nvPr/>
        </p:nvSpPr>
        <p:spPr bwMode="auto">
          <a:xfrm>
            <a:off x="657225" y="363538"/>
            <a:ext cx="328613" cy="3619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4" name="Rectangle 10"/>
          <p:cNvSpPr>
            <a:spLocks noChangeArrowheads="1"/>
          </p:cNvSpPr>
          <p:nvPr/>
        </p:nvSpPr>
        <p:spPr bwMode="auto">
          <a:xfrm>
            <a:off x="328613" y="720725"/>
            <a:ext cx="328612" cy="3635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Tm="29657">
    <p:wipe dir="d"/>
  </p:transition>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1143000" y="630238"/>
            <a:ext cx="8012113" cy="2579687"/>
            <a:chOff x="0" y="0"/>
            <a:chExt cx="5047" cy="1620"/>
          </a:xfrm>
        </p:grpSpPr>
        <p:sp>
          <p:nvSpPr>
            <p:cNvPr id="2066" name="Rectangle 3"/>
            <p:cNvSpPr>
              <a:spLocks noChangeArrowheads="1"/>
            </p:cNvSpPr>
            <p:nvPr userDrawn="1"/>
          </p:nvSpPr>
          <p:spPr bwMode="auto">
            <a:xfrm>
              <a:off x="361" y="0"/>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67" name="Rectangle 4"/>
            <p:cNvSpPr>
              <a:spLocks noChangeArrowheads="1"/>
            </p:cNvSpPr>
            <p:nvPr userDrawn="1"/>
          </p:nvSpPr>
          <p:spPr bwMode="auto">
            <a:xfrm>
              <a:off x="0" y="1044"/>
              <a:ext cx="576" cy="57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sp>
        <p:nvSpPr>
          <p:cNvPr id="2051" name="Rectangle 5"/>
          <p:cNvSpPr>
            <a:spLocks noChangeArrowheads="1"/>
          </p:cNvSpPr>
          <p:nvPr/>
        </p:nvSpPr>
        <p:spPr bwMode="auto">
          <a:xfrm>
            <a:off x="1130300" y="3149600"/>
            <a:ext cx="8013700" cy="5778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2" name="Rectangle 6"/>
          <p:cNvSpPr>
            <a:spLocks noChangeArrowheads="1"/>
          </p:cNvSpPr>
          <p:nvPr/>
        </p:nvSpPr>
        <p:spPr bwMode="auto">
          <a:xfrm>
            <a:off x="573088" y="252730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3" name="Rectangle 7"/>
          <p:cNvSpPr>
            <a:spLocks noChangeArrowheads="1"/>
          </p:cNvSpPr>
          <p:nvPr/>
        </p:nvSpPr>
        <p:spPr bwMode="auto">
          <a:xfrm>
            <a:off x="1716088" y="630238"/>
            <a:ext cx="566737" cy="6381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4" name="Rectangle 8"/>
          <p:cNvSpPr>
            <a:spLocks noChangeArrowheads="1"/>
          </p:cNvSpPr>
          <p:nvPr/>
        </p:nvSpPr>
        <p:spPr bwMode="auto">
          <a:xfrm>
            <a:off x="2278063" y="0"/>
            <a:ext cx="58578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5" name="Rectangle 9"/>
          <p:cNvSpPr>
            <a:spLocks noChangeArrowheads="1"/>
          </p:cNvSpPr>
          <p:nvPr/>
        </p:nvSpPr>
        <p:spPr bwMode="auto">
          <a:xfrm>
            <a:off x="2281238" y="630238"/>
            <a:ext cx="585787" cy="6334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6" name="Rectangle 10"/>
          <p:cNvSpPr>
            <a:spLocks noChangeArrowheads="1"/>
          </p:cNvSpPr>
          <p:nvPr/>
        </p:nvSpPr>
        <p:spPr bwMode="auto">
          <a:xfrm>
            <a:off x="1141413" y="1265238"/>
            <a:ext cx="574675" cy="62706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7" name="Rectangle 11"/>
          <p:cNvSpPr>
            <a:spLocks noChangeArrowheads="1"/>
          </p:cNvSpPr>
          <p:nvPr/>
        </p:nvSpPr>
        <p:spPr bwMode="auto">
          <a:xfrm>
            <a:off x="1716088" y="1266825"/>
            <a:ext cx="566737" cy="6238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8" name="Rectangle 12"/>
          <p:cNvSpPr>
            <a:spLocks noChangeArrowheads="1"/>
          </p:cNvSpPr>
          <p:nvPr/>
        </p:nvSpPr>
        <p:spPr bwMode="auto">
          <a:xfrm>
            <a:off x="573088" y="1890713"/>
            <a:ext cx="576262" cy="6461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9" name="Rectangle 13"/>
          <p:cNvSpPr>
            <a:spLocks noChangeArrowheads="1"/>
          </p:cNvSpPr>
          <p:nvPr/>
        </p:nvSpPr>
        <p:spPr bwMode="auto">
          <a:xfrm>
            <a:off x="1141413" y="1890713"/>
            <a:ext cx="576262" cy="6461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60" name="Rectangle 14"/>
          <p:cNvSpPr>
            <a:spLocks noChangeArrowheads="1"/>
          </p:cNvSpPr>
          <p:nvPr/>
        </p:nvSpPr>
        <p:spPr bwMode="auto">
          <a:xfrm>
            <a:off x="0" y="2535238"/>
            <a:ext cx="574675" cy="63658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nvGrpSpPr>
          <p:cNvPr id="2061" name="Group 17"/>
          <p:cNvGrpSpPr>
            <a:grpSpLocks/>
          </p:cNvGrpSpPr>
          <p:nvPr/>
        </p:nvGrpSpPr>
        <p:grpSpPr bwMode="auto">
          <a:xfrm>
            <a:off x="4191000" y="5424488"/>
            <a:ext cx="1295400" cy="698500"/>
            <a:chOff x="0" y="0"/>
            <a:chExt cx="680" cy="438"/>
          </a:xfrm>
        </p:grpSpPr>
        <p:sp>
          <p:nvSpPr>
            <p:cNvPr id="2064" name="Text Box 18"/>
            <p:cNvSpPr txBox="1">
              <a:spLocks noChangeArrowheads="1"/>
            </p:cNvSpPr>
            <p:nvPr userDrawn="1"/>
          </p:nvSpPr>
          <p:spPr bwMode="auto">
            <a:xfrm>
              <a:off x="0" y="111"/>
              <a:ext cx="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r>
                <a:rPr lang="en-US" altLang="zh-CN" sz="2800" b="1" smtClean="0">
                  <a:solidFill>
                    <a:schemeClr val="tx2"/>
                  </a:solidFill>
                </a:rPr>
                <a:t>LOGO</a:t>
              </a:r>
            </a:p>
          </p:txBody>
        </p:sp>
        <p:sp>
          <p:nvSpPr>
            <p:cNvPr id="2065" name="AutoShape 19"/>
            <p:cNvSpPr>
              <a:spLocks noChangeArrowheads="1"/>
            </p:cNvSpPr>
            <p:nvPr userDrawn="1"/>
          </p:nvSpPr>
          <p:spPr bwMode="auto">
            <a:xfrm rot="5400000">
              <a:off x="248" y="-185"/>
              <a:ext cx="172" cy="542"/>
            </a:xfrm>
            <a:prstGeom prst="moon">
              <a:avLst>
                <a:gd name="adj" fmla="val 2120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sp>
        <p:nvSpPr>
          <p:cNvPr id="2062" name="Rectangle 3"/>
          <p:cNvSpPr>
            <a:spLocks noGrp="1" noChangeArrowheads="1"/>
          </p:cNvSpPr>
          <p:nvPr>
            <p:ph type="body" idx="1"/>
          </p:nvPr>
        </p:nvSpPr>
        <p:spPr bwMode="auto">
          <a:xfrm>
            <a:off x="457200" y="1231900"/>
            <a:ext cx="822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63" name="Rectangle 5"/>
          <p:cNvSpPr>
            <a:spLocks noGrp="1" noChangeArrowheads="1"/>
          </p:cNvSpPr>
          <p:nvPr>
            <p:ph type="title"/>
          </p:nvPr>
        </p:nvSpPr>
        <p:spPr bwMode="auto">
          <a:xfrm>
            <a:off x="1143000" y="458788"/>
            <a:ext cx="739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Tm="29657">
    <p:wipe dir="d"/>
  </p:transition>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15.bin"/><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slideLayout" Target="../slideLayouts/slideLayout2.xml"/><Relationship Id="rId7" Type="http://schemas.openxmlformats.org/officeDocument/2006/relationships/image" Target="../media/image38.wmf"/><Relationship Id="rId12" Type="http://schemas.openxmlformats.org/officeDocument/2006/relationships/image" Target="../media/image40.pn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oleObject" Target="../embeddings/oleObject19.bin"/><Relationship Id="rId5" Type="http://schemas.openxmlformats.org/officeDocument/2006/relationships/image" Target="../media/image2.jpeg"/><Relationship Id="rId10" Type="http://schemas.openxmlformats.org/officeDocument/2006/relationships/oleObject" Target="../embeddings/oleObject18.bin"/><Relationship Id="rId4" Type="http://schemas.openxmlformats.org/officeDocument/2006/relationships/notesSlide" Target="../notesSlides/notesSlide11.xml"/><Relationship Id="rId9" Type="http://schemas.openxmlformats.org/officeDocument/2006/relationships/image" Target="../media/image39.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43.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48.emf"/><Relationship Id="rId3" Type="http://schemas.openxmlformats.org/officeDocument/2006/relationships/slideLayout" Target="../slideLayouts/slideLayout2.xml"/><Relationship Id="rId7" Type="http://schemas.openxmlformats.org/officeDocument/2006/relationships/image" Target="../media/image44.wmf"/><Relationship Id="rId12" Type="http://schemas.openxmlformats.org/officeDocument/2006/relationships/image" Target="../media/image46.wmf"/><Relationship Id="rId2" Type="http://schemas.openxmlformats.org/officeDocument/2006/relationships/tags" Target="../tags/tag12.xml"/><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oleObject" Target="../embeddings/oleObject22.bin"/><Relationship Id="rId5" Type="http://schemas.openxmlformats.org/officeDocument/2006/relationships/image" Target="../media/image2.jpeg"/><Relationship Id="rId15" Type="http://schemas.openxmlformats.org/officeDocument/2006/relationships/image" Target="../media/image26.emf"/><Relationship Id="rId10" Type="http://schemas.openxmlformats.org/officeDocument/2006/relationships/image" Target="../media/image45.wmf"/><Relationship Id="rId4" Type="http://schemas.openxmlformats.org/officeDocument/2006/relationships/notesSlide" Target="../notesSlides/notesSlide15.xml"/><Relationship Id="rId9" Type="http://schemas.openxmlformats.org/officeDocument/2006/relationships/oleObject" Target="../embeddings/oleObject21.bin"/><Relationship Id="rId14" Type="http://schemas.openxmlformats.org/officeDocument/2006/relationships/image" Target="../media/image49.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slideLayout" Target="../slideLayouts/slideLayout2.xml"/><Relationship Id="rId7" Type="http://schemas.openxmlformats.org/officeDocument/2006/relationships/image" Target="../media/image50.wmf"/><Relationship Id="rId12" Type="http://schemas.openxmlformats.org/officeDocument/2006/relationships/image" Target="../media/image53.emf"/><Relationship Id="rId2" Type="http://schemas.openxmlformats.org/officeDocument/2006/relationships/tags" Target="../tags/tag13.xml"/><Relationship Id="rId1" Type="http://schemas.openxmlformats.org/officeDocument/2006/relationships/vmlDrawing" Target="../drawings/vmlDrawing6.vml"/><Relationship Id="rId6" Type="http://schemas.openxmlformats.org/officeDocument/2006/relationships/oleObject" Target="../embeddings/oleObject23.bin"/><Relationship Id="rId11" Type="http://schemas.openxmlformats.org/officeDocument/2006/relationships/image" Target="../media/image52.wmf"/><Relationship Id="rId5" Type="http://schemas.openxmlformats.org/officeDocument/2006/relationships/image" Target="../media/image2.jpeg"/><Relationship Id="rId10" Type="http://schemas.openxmlformats.org/officeDocument/2006/relationships/oleObject" Target="../embeddings/oleObject25.bin"/><Relationship Id="rId4" Type="http://schemas.openxmlformats.org/officeDocument/2006/relationships/notesSlide" Target="../notesSlides/notesSlide16.xml"/><Relationship Id="rId9" Type="http://schemas.openxmlformats.org/officeDocument/2006/relationships/image" Target="../media/image51.wmf"/></Relationships>
</file>

<file path=ppt/slides/_rels/slide1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notesSlide" Target="../notesSlides/notesSlide17.xml"/><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8.wmf"/><Relationship Id="rId5" Type="http://schemas.openxmlformats.org/officeDocument/2006/relationships/oleObject" Target="../embeddings/oleObject26.bin"/><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chart" Target="../charts/char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chart" Target="../charts/chart4.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oleObject" Target="../embeddings/oleObject3.bin"/><Relationship Id="rId18" Type="http://schemas.openxmlformats.org/officeDocument/2006/relationships/image" Target="../media/image14.emf"/><Relationship Id="rId3" Type="http://schemas.openxmlformats.org/officeDocument/2006/relationships/slideLayout" Target="../slideLayouts/slideLayout2.xml"/><Relationship Id="rId21" Type="http://schemas.openxmlformats.org/officeDocument/2006/relationships/oleObject" Target="../embeddings/oleObject5.bin"/><Relationship Id="rId7" Type="http://schemas.openxmlformats.org/officeDocument/2006/relationships/oleObject" Target="../embeddings/oleObject1.bin"/><Relationship Id="rId12" Type="http://schemas.openxmlformats.org/officeDocument/2006/relationships/image" Target="../media/image6.emf"/><Relationship Id="rId17" Type="http://schemas.openxmlformats.org/officeDocument/2006/relationships/image" Target="../media/image8.emf"/><Relationship Id="rId2" Type="http://schemas.openxmlformats.org/officeDocument/2006/relationships/tags" Target="../tags/tag4.xml"/><Relationship Id="rId16" Type="http://schemas.openxmlformats.org/officeDocument/2006/relationships/oleObject" Target="../embeddings/oleObject4.bin"/><Relationship Id="rId20" Type="http://schemas.openxmlformats.org/officeDocument/2006/relationships/image" Target="../media/image16.emf"/><Relationship Id="rId1" Type="http://schemas.openxmlformats.org/officeDocument/2006/relationships/vmlDrawing" Target="../drawings/vmlDrawing1.vml"/><Relationship Id="rId6" Type="http://schemas.openxmlformats.org/officeDocument/2006/relationships/image" Target="../media/image10.emf"/><Relationship Id="rId11" Type="http://schemas.openxmlformats.org/officeDocument/2006/relationships/oleObject" Target="../embeddings/oleObject2.bin"/><Relationship Id="rId5" Type="http://schemas.openxmlformats.org/officeDocument/2006/relationships/image" Target="../media/image2.jpeg"/><Relationship Id="rId15" Type="http://schemas.openxmlformats.org/officeDocument/2006/relationships/image" Target="../media/image13.emf"/><Relationship Id="rId10" Type="http://schemas.openxmlformats.org/officeDocument/2006/relationships/image" Target="../media/image12.emf"/><Relationship Id="rId19" Type="http://schemas.openxmlformats.org/officeDocument/2006/relationships/image" Target="../media/image15.emf"/><Relationship Id="rId4" Type="http://schemas.openxmlformats.org/officeDocument/2006/relationships/notesSlide" Target="../notesSlides/notesSlide6.xml"/><Relationship Id="rId9" Type="http://schemas.openxmlformats.org/officeDocument/2006/relationships/image" Target="../media/image11.emf"/><Relationship Id="rId14" Type="http://schemas.openxmlformats.org/officeDocument/2006/relationships/image" Target="../media/image7.emf"/><Relationship Id="rId22" Type="http://schemas.openxmlformats.org/officeDocument/2006/relationships/image" Target="../media/image9.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0.wmf"/><Relationship Id="rId18" Type="http://schemas.openxmlformats.org/officeDocument/2006/relationships/image" Target="../media/image26.emf"/><Relationship Id="rId26" Type="http://schemas.openxmlformats.org/officeDocument/2006/relationships/image" Target="../media/image28.emf"/><Relationship Id="rId3" Type="http://schemas.openxmlformats.org/officeDocument/2006/relationships/slideLayout" Target="../slideLayouts/slideLayout2.xml"/><Relationship Id="rId21" Type="http://schemas.openxmlformats.org/officeDocument/2006/relationships/oleObject" Target="../embeddings/oleObject13.bin"/><Relationship Id="rId7" Type="http://schemas.openxmlformats.org/officeDocument/2006/relationships/image" Target="../media/image17.wmf"/><Relationship Id="rId12" Type="http://schemas.openxmlformats.org/officeDocument/2006/relationships/oleObject" Target="../embeddings/oleObject9.bin"/><Relationship Id="rId17" Type="http://schemas.openxmlformats.org/officeDocument/2006/relationships/image" Target="../media/image22.wmf"/><Relationship Id="rId25" Type="http://schemas.openxmlformats.org/officeDocument/2006/relationships/image" Target="../media/image27.emf"/><Relationship Id="rId2" Type="http://schemas.openxmlformats.org/officeDocument/2006/relationships/tags" Target="../tags/tag5.xml"/><Relationship Id="rId16" Type="http://schemas.openxmlformats.org/officeDocument/2006/relationships/oleObject" Target="../embeddings/oleObject11.bin"/><Relationship Id="rId20" Type="http://schemas.openxmlformats.org/officeDocument/2006/relationships/image" Target="../media/image23.wmf"/><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9.wmf"/><Relationship Id="rId24" Type="http://schemas.openxmlformats.org/officeDocument/2006/relationships/image" Target="../media/image25.wmf"/><Relationship Id="rId5" Type="http://schemas.openxmlformats.org/officeDocument/2006/relationships/image" Target="../media/image2.jpeg"/><Relationship Id="rId15" Type="http://schemas.openxmlformats.org/officeDocument/2006/relationships/image" Target="../media/image21.wmf"/><Relationship Id="rId23" Type="http://schemas.openxmlformats.org/officeDocument/2006/relationships/oleObject" Target="../embeddings/oleObject14.bin"/><Relationship Id="rId10" Type="http://schemas.openxmlformats.org/officeDocument/2006/relationships/oleObject" Target="../embeddings/oleObject8.bin"/><Relationship Id="rId19" Type="http://schemas.openxmlformats.org/officeDocument/2006/relationships/oleObject" Target="../embeddings/oleObject12.bin"/><Relationship Id="rId4" Type="http://schemas.openxmlformats.org/officeDocument/2006/relationships/notesSlide" Target="../notesSlides/notesSlide7.xml"/><Relationship Id="rId9" Type="http://schemas.openxmlformats.org/officeDocument/2006/relationships/image" Target="../media/image18.wmf"/><Relationship Id="rId14" Type="http://schemas.openxmlformats.org/officeDocument/2006/relationships/oleObject" Target="../embeddings/oleObject10.bin"/><Relationship Id="rId22" Type="http://schemas.openxmlformats.org/officeDocument/2006/relationships/image" Target="../media/image24.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9.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jpeg"/><Relationship Id="rId9"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2538246" y="1833563"/>
            <a:ext cx="6161690" cy="1016000"/>
          </a:xfrm>
        </p:spPr>
        <p:txBody>
          <a:bodyPr/>
          <a:lstStyle/>
          <a:p>
            <a:pPr algn="ctr" eaLnBrk="1" hangingPunct="1"/>
            <a:r>
              <a:rPr lang="zh-CN" altLang="en-US" sz="3600" dirty="0">
                <a:latin typeface="黑体" pitchFamily="49" charset="-122"/>
                <a:ea typeface="黑体" pitchFamily="49" charset="-122"/>
              </a:rPr>
              <a:t>基于</a:t>
            </a:r>
            <a:r>
              <a:rPr lang="en-US" altLang="zh-CN" sz="3600" dirty="0">
                <a:latin typeface="黑体" pitchFamily="49" charset="-122"/>
                <a:ea typeface="黑体" pitchFamily="49" charset="-122"/>
              </a:rPr>
              <a:t>Android</a:t>
            </a:r>
            <a:r>
              <a:rPr lang="zh-CN" altLang="en-US" sz="3600" dirty="0" smtClean="0">
                <a:latin typeface="黑体" pitchFamily="49" charset="-122"/>
                <a:ea typeface="黑体" pitchFamily="49" charset="-122"/>
              </a:rPr>
              <a:t>平台的电力</a:t>
            </a:r>
            <a:r>
              <a:rPr lang="zh-CN" altLang="en-US" sz="3600" dirty="0">
                <a:latin typeface="黑体" pitchFamily="49" charset="-122"/>
                <a:ea typeface="黑体" pitchFamily="49" charset="-122"/>
              </a:rPr>
              <a:t>交易推荐系统的研究与实现</a:t>
            </a:r>
          </a:p>
        </p:txBody>
      </p:sp>
      <p:sp>
        <p:nvSpPr>
          <p:cNvPr id="3075" name="Rectangle 3"/>
          <p:cNvSpPr>
            <a:spLocks noGrp="1" noChangeArrowheads="1"/>
          </p:cNvSpPr>
          <p:nvPr>
            <p:ph type="subTitle" idx="4294967295"/>
          </p:nvPr>
        </p:nvSpPr>
        <p:spPr>
          <a:xfrm>
            <a:off x="4267200" y="4533901"/>
            <a:ext cx="4267096" cy="1524000"/>
          </a:xfrm>
          <a:solidFill>
            <a:schemeClr val="bg1"/>
          </a:solidFill>
        </p:spPr>
        <p:txBody>
          <a:bodyPr/>
          <a:lstStyle/>
          <a:p>
            <a:pPr marL="0" indent="0" eaLnBrk="1" hangingPunct="1">
              <a:buNone/>
            </a:pP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答辩人：徐振康</a:t>
            </a:r>
          </a:p>
          <a:p>
            <a:pPr marL="0" indent="0" eaLnBrk="1" hangingPunct="1">
              <a:buNone/>
            </a:pP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导  </a:t>
            </a:r>
            <a:r>
              <a:rPr lang="zh-CN" altLang="en-US" sz="2400" kern="1200" dirty="0" smtClean="0">
                <a:solidFill>
                  <a:srgbClr val="1B4171"/>
                </a:solidFill>
                <a:latin typeface="黑体" panose="02010609060101010101" pitchFamily="49" charset="-122"/>
                <a:ea typeface="黑体" panose="02010609060101010101" pitchFamily="49" charset="-122"/>
                <a:cs typeface="华文黑体" pitchFamily="2" charset="-122"/>
              </a:rPr>
              <a:t>师</a:t>
            </a: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：焦明海 副教授</a:t>
            </a:r>
            <a:endParaRPr lang="en-US" altLang="zh-CN" sz="2400" kern="1200" dirty="0">
              <a:solidFill>
                <a:srgbClr val="1B4171"/>
              </a:solidFill>
              <a:latin typeface="黑体" panose="02010609060101010101" pitchFamily="49" charset="-122"/>
              <a:ea typeface="黑体" panose="02010609060101010101" pitchFamily="49" charset="-122"/>
              <a:cs typeface="华文黑体" pitchFamily="2" charset="-122"/>
            </a:endParaRPr>
          </a:p>
          <a:p>
            <a:pPr marL="0" indent="0" eaLnBrk="1" hangingPunct="1">
              <a:buNone/>
            </a:pP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专  </a:t>
            </a:r>
            <a:r>
              <a:rPr lang="zh-CN" altLang="en-US" sz="2400" kern="1200" dirty="0" smtClean="0">
                <a:solidFill>
                  <a:srgbClr val="1B4171"/>
                </a:solidFill>
                <a:latin typeface="黑体" panose="02010609060101010101" pitchFamily="49" charset="-122"/>
                <a:ea typeface="黑体" panose="02010609060101010101" pitchFamily="49" charset="-122"/>
                <a:cs typeface="华文黑体" pitchFamily="2" charset="-122"/>
              </a:rPr>
              <a:t>业</a:t>
            </a:r>
            <a:r>
              <a:rPr lang="zh-CN" altLang="en-US" sz="2400" kern="1200" dirty="0">
                <a:solidFill>
                  <a:srgbClr val="1B4171"/>
                </a:solidFill>
                <a:latin typeface="黑体" panose="02010609060101010101" pitchFamily="49" charset="-122"/>
                <a:ea typeface="黑体" panose="02010609060101010101" pitchFamily="49" charset="-122"/>
                <a:cs typeface="华文黑体" pitchFamily="2" charset="-122"/>
              </a:rPr>
              <a:t>：计算机技术</a:t>
            </a:r>
          </a:p>
        </p:txBody>
      </p:sp>
      <p:sp>
        <p:nvSpPr>
          <p:cNvPr id="3076" name="Text Box 4"/>
          <p:cNvSpPr txBox="1">
            <a:spLocks noChangeArrowheads="1"/>
          </p:cNvSpPr>
          <p:nvPr/>
        </p:nvSpPr>
        <p:spPr bwMode="auto">
          <a:xfrm>
            <a:off x="1044575" y="3133725"/>
            <a:ext cx="8101013" cy="70788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algn="ctr" eaLnBrk="1" hangingPunct="1">
              <a:spcBef>
                <a:spcPct val="0"/>
              </a:spcBef>
              <a:buClrTx/>
              <a:buNone/>
            </a:pPr>
            <a:r>
              <a:rPr lang="en-US" altLang="zh-CN" sz="2000" dirty="0">
                <a:solidFill>
                  <a:schemeClr val="bg1"/>
                </a:solidFill>
                <a:latin typeface="Century Gothic" pitchFamily="34" charset="0"/>
              </a:rPr>
              <a:t>Research and Implementation of Electric Trading Recommendation System Based on Android Platform</a:t>
            </a:r>
            <a:endParaRPr lang="zh-CN" altLang="en-US" sz="1800" dirty="0">
              <a:solidFill>
                <a:schemeClr val="bg1"/>
              </a:solidFill>
              <a:latin typeface="Century Gothic" pitchFamily="34" charset="0"/>
            </a:endParaRPr>
          </a:p>
        </p:txBody>
      </p:sp>
      <p:pic>
        <p:nvPicPr>
          <p:cNvPr id="3077" name="图片 5" descr="1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00" y="419100"/>
            <a:ext cx="21304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146">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56400" y="458788"/>
            <a:ext cx="7391400" cy="488950"/>
          </a:xfrm>
        </p:spPr>
        <p:txBody>
          <a:bodyPr/>
          <a:lstStyle/>
          <a:p>
            <a:r>
              <a:rPr lang="zh-CN" altLang="en-US" sz="3600" dirty="0">
                <a:ea typeface="黑体" pitchFamily="49" charset="-122"/>
              </a:rPr>
              <a:t>研究内容</a:t>
            </a:r>
            <a:endParaRPr lang="zh-CN" altLang="zh-CN" sz="3600" dirty="0" smtClean="0">
              <a:ea typeface="宋体" pitchFamily="2" charset="-122"/>
            </a:endParaRPr>
          </a:p>
        </p:txBody>
      </p:sp>
      <p:pic>
        <p:nvPicPr>
          <p:cNvPr id="21507"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3563" name="内容占位符 1"/>
          <p:cNvSpPr>
            <a:spLocks noGrp="1"/>
          </p:cNvSpPr>
          <p:nvPr>
            <p:ph idx="1"/>
          </p:nvPr>
        </p:nvSpPr>
        <p:spPr>
          <a:xfrm>
            <a:off x="457200" y="1304980"/>
            <a:ext cx="8229600" cy="5249807"/>
          </a:xfrm>
          <a:extLst/>
        </p:spPr>
        <p:txBody>
          <a:bodyPr/>
          <a:lstStyle/>
          <a:p>
            <a:r>
              <a:rPr lang="zh-CN" altLang="en-US" dirty="0">
                <a:solidFill>
                  <a:srgbClr val="1B4171"/>
                </a:solidFill>
                <a:latin typeface="华文黑体" pitchFamily="2" charset="-122"/>
                <a:ea typeface="华文黑体" pitchFamily="2" charset="-122"/>
                <a:cs typeface="华文黑体" pitchFamily="2" charset="-122"/>
              </a:rPr>
              <a:t>实验</a:t>
            </a:r>
            <a:r>
              <a:rPr lang="zh-CN" altLang="en-US" dirty="0" smtClean="0">
                <a:solidFill>
                  <a:srgbClr val="1B4171"/>
                </a:solidFill>
                <a:latin typeface="华文黑体" pitchFamily="2" charset="-122"/>
                <a:ea typeface="华文黑体" pitchFamily="2" charset="-122"/>
                <a:cs typeface="华文黑体" pitchFamily="2" charset="-122"/>
              </a:rPr>
              <a:t>环境</a:t>
            </a:r>
            <a:endParaRPr lang="en-US" altLang="zh-CN" dirty="0" smtClean="0">
              <a:solidFill>
                <a:srgbClr val="1B4171"/>
              </a:solidFill>
              <a:latin typeface="华文黑体" pitchFamily="2" charset="-122"/>
              <a:ea typeface="华文黑体" pitchFamily="2" charset="-122"/>
              <a:cs typeface="华文黑体"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硬件环境：</a:t>
            </a:r>
            <a:r>
              <a:rPr lang="en-US" altLang="zh-CN" sz="2000" dirty="0">
                <a:latin typeface="华文细黑" pitchFamily="2" charset="-122"/>
                <a:ea typeface="华文细黑" pitchFamily="2" charset="-122"/>
              </a:rPr>
              <a:t>Inter</a:t>
            </a:r>
            <a:r>
              <a:rPr lang="en-US" altLang="zh-CN" sz="2000" baseline="30000" dirty="0">
                <a:latin typeface="华文细黑" pitchFamily="2" charset="-122"/>
                <a:ea typeface="华文细黑" pitchFamily="2" charset="-122"/>
              </a:rPr>
              <a:t>®</a:t>
            </a:r>
            <a:r>
              <a:rPr lang="en-US" altLang="zh-CN" sz="2000" dirty="0">
                <a:latin typeface="华文细黑" pitchFamily="2" charset="-122"/>
                <a:ea typeface="华文细黑" pitchFamily="2" charset="-122"/>
              </a:rPr>
              <a:t> </a:t>
            </a:r>
            <a:r>
              <a:rPr lang="en-US" altLang="zh-CN" sz="2000" dirty="0" err="1">
                <a:latin typeface="华文细黑" pitchFamily="2" charset="-122"/>
                <a:ea typeface="华文细黑" pitchFamily="2" charset="-122"/>
              </a:rPr>
              <a:t>Core</a:t>
            </a:r>
            <a:r>
              <a:rPr lang="en-US" altLang="zh-CN" sz="2000" baseline="30000" dirty="0" err="1">
                <a:latin typeface="华文细黑" pitchFamily="2" charset="-122"/>
                <a:ea typeface="华文细黑" pitchFamily="2" charset="-122"/>
              </a:rPr>
              <a:t>TM</a:t>
            </a:r>
            <a:r>
              <a:rPr lang="en-US" altLang="zh-CN" sz="2000" dirty="0">
                <a:latin typeface="华文细黑" pitchFamily="2" charset="-122"/>
                <a:ea typeface="华文细黑" pitchFamily="2" charset="-122"/>
              </a:rPr>
              <a:t> i5-4200U CPU @ 1.60GHz </a:t>
            </a:r>
            <a:r>
              <a:rPr lang="en-US" altLang="zh-CN" sz="2000" dirty="0" smtClean="0">
                <a:latin typeface="华文细黑" pitchFamily="2" charset="-122"/>
                <a:ea typeface="华文细黑" pitchFamily="2" charset="-122"/>
              </a:rPr>
              <a:t>2.30GHz </a:t>
            </a:r>
            <a:r>
              <a:rPr lang="zh-CN" altLang="zh-CN"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2.44GB</a:t>
            </a:r>
            <a:r>
              <a:rPr lang="zh-CN" altLang="zh-CN" sz="2000" dirty="0">
                <a:latin typeface="华文细黑" pitchFamily="2" charset="-122"/>
                <a:ea typeface="华文细黑" pitchFamily="2" charset="-122"/>
              </a:rPr>
              <a:t>内存</a:t>
            </a:r>
            <a:r>
              <a:rPr lang="zh-CN" altLang="zh-CN"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32-bit </a:t>
            </a:r>
            <a:r>
              <a:rPr lang="en-US" altLang="zh-CN" sz="2000" dirty="0">
                <a:latin typeface="Century Gothic" pitchFamily="34" charset="0"/>
                <a:ea typeface="华文细黑" pitchFamily="2" charset="-122"/>
              </a:rPr>
              <a:t>windows</a:t>
            </a:r>
            <a:r>
              <a:rPr lang="zh-CN" altLang="zh-CN" sz="2000" dirty="0" smtClean="0">
                <a:latin typeface="华文细黑" pitchFamily="2" charset="-122"/>
                <a:ea typeface="华文细黑" pitchFamily="2" charset="-122"/>
              </a:rPr>
              <a:t>操作系统</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软件环境：</a:t>
            </a:r>
            <a:r>
              <a:rPr lang="en-US" altLang="zh-CN" sz="2000" dirty="0" smtClean="0">
                <a:latin typeface="Century Gothic" pitchFamily="34" charset="0"/>
                <a:ea typeface="华文细黑" pitchFamily="2" charset="-122"/>
              </a:rPr>
              <a:t>Python2.7</a:t>
            </a:r>
            <a:r>
              <a:rPr lang="zh-CN" altLang="en-US"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IDE</a:t>
            </a:r>
            <a:r>
              <a:rPr lang="zh-CN" altLang="en-US" sz="2000" dirty="0" smtClean="0">
                <a:latin typeface="Century Gothic" pitchFamily="34" charset="0"/>
                <a:ea typeface="华文细黑" pitchFamily="2" charset="-122"/>
              </a:rPr>
              <a:t>：</a:t>
            </a:r>
            <a:r>
              <a:rPr lang="en-US" altLang="zh-CN" sz="2000" dirty="0">
                <a:latin typeface="Century Gothic" pitchFamily="34" charset="0"/>
                <a:ea typeface="华文细黑" pitchFamily="2" charset="-122"/>
              </a:rPr>
              <a:t>Eclipse </a:t>
            </a:r>
            <a:r>
              <a:rPr lang="en-US" altLang="zh-CN" sz="2000" dirty="0" smtClean="0">
                <a:latin typeface="Century Gothic" pitchFamily="34" charset="0"/>
                <a:ea typeface="华文细黑" pitchFamily="2" charset="-122"/>
              </a:rPr>
              <a:t>neon3 </a:t>
            </a:r>
            <a:r>
              <a:rPr lang="en-US" altLang="zh-CN" sz="2000" dirty="0" err="1">
                <a:latin typeface="Century Gothic" pitchFamily="34" charset="0"/>
                <a:ea typeface="华文细黑" pitchFamily="2" charset="-122"/>
              </a:rPr>
              <a:t>PyDev</a:t>
            </a:r>
            <a:r>
              <a:rPr lang="en-US" altLang="zh-CN" sz="2000" dirty="0">
                <a:latin typeface="Century Gothic" pitchFamily="34" charset="0"/>
                <a:ea typeface="华文细黑" pitchFamily="2" charset="-122"/>
              </a:rPr>
              <a:t> plugin</a:t>
            </a:r>
            <a:endParaRPr lang="en-US" altLang="zh-CN" sz="2000" dirty="0" smtClean="0">
              <a:latin typeface="Century Gothic" pitchFamily="34" charset="0"/>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真实数据集：</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smtClean="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smtClean="0">
              <a:solidFill>
                <a:schemeClr val="tx1">
                  <a:lumMod val="75000"/>
                  <a:lumOff val="25000"/>
                </a:schemeClr>
              </a:solidFill>
              <a:latin typeface="华文细黑" pitchFamily="2" charset="-122"/>
              <a:ea typeface="华文细黑" pitchFamily="2" charset="-122"/>
            </a:endParaRPr>
          </a:p>
          <a:p>
            <a:pPr lvl="1">
              <a:buNone/>
              <a:defRPr/>
            </a:pPr>
            <a:r>
              <a:rPr lang="en-US" altLang="zh-CN" sz="2000" dirty="0" smtClean="0">
                <a:latin typeface="华文细黑" pitchFamily="2" charset="-122"/>
                <a:ea typeface="华文细黑" pitchFamily="2" charset="-122"/>
              </a:rPr>
              <a:t>			</a:t>
            </a:r>
            <a:endParaRPr lang="en-US" altLang="zh-CN" b="1" kern="1200" dirty="0" smtClean="0">
              <a:ln w="1905"/>
              <a:effectLst>
                <a:innerShdw blurRad="69850" dist="43180" dir="5400000">
                  <a:srgbClr val="000000">
                    <a:alpha val="65000"/>
                  </a:srgbClr>
                </a:innerShdw>
              </a:effectLst>
              <a:latin typeface="华文细黑" pitchFamily="2" charset="-122"/>
              <a:ea typeface="华文细黑" pitchFamily="2" charset="-122"/>
            </a:endParaRPr>
          </a:p>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评估测度</a:t>
            </a:r>
            <a:endParaRPr lang="en-US" altLang="zh-CN" dirty="0" smtClean="0">
              <a:solidFill>
                <a:srgbClr val="1B4171"/>
              </a:solidFill>
              <a:latin typeface="华文黑体" pitchFamily="2" charset="-122"/>
              <a:ea typeface="华文黑体" pitchFamily="2" charset="-122"/>
              <a:cs typeface="华文黑体"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运行效率</a:t>
            </a:r>
            <a:r>
              <a:rPr lang="en-US" altLang="zh-CN" sz="2000" dirty="0" smtClean="0">
                <a:latin typeface="华文细黑" pitchFamily="2" charset="-122"/>
                <a:ea typeface="华文细黑" pitchFamily="2" charset="-122"/>
              </a:rPr>
              <a:t>—</a:t>
            </a:r>
            <a:r>
              <a:rPr lang="zh-CN" altLang="en-US" sz="2000" dirty="0" smtClean="0">
                <a:latin typeface="华文细黑" pitchFamily="2" charset="-122"/>
                <a:ea typeface="华文细黑" pitchFamily="2" charset="-122"/>
              </a:rPr>
              <a:t>运行时间（平均执行时间</a:t>
            </a:r>
            <a:r>
              <a:rPr lang="en-US" altLang="zh-CN" sz="2000" dirty="0" smtClean="0">
                <a:latin typeface="Century Gothic" pitchFamily="34" charset="0"/>
                <a:ea typeface="华文细黑" pitchFamily="2" charset="-122"/>
              </a:rPr>
              <a:t>/ms</a:t>
            </a:r>
            <a:r>
              <a:rPr lang="zh-CN" altLang="en-US"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准确性</a:t>
            </a:r>
            <a:r>
              <a:rPr lang="en-US" altLang="zh-CN" sz="2000" dirty="0" smtClean="0">
                <a:latin typeface="华文细黑" pitchFamily="2" charset="-122"/>
                <a:ea typeface="华文细黑" pitchFamily="2" charset="-122"/>
              </a:rPr>
              <a:t>—</a:t>
            </a:r>
            <a:r>
              <a:rPr lang="zh-CN" altLang="en-US" sz="2000" dirty="0" smtClean="0">
                <a:latin typeface="华文细黑" pitchFamily="2" charset="-122"/>
                <a:ea typeface="华文细黑" pitchFamily="2" charset="-122"/>
              </a:rPr>
              <a:t>均方根误差</a:t>
            </a:r>
            <a:r>
              <a:rPr lang="en-US" altLang="zh-CN" sz="2000" dirty="0" smtClean="0">
                <a:latin typeface="华文细黑" pitchFamily="2" charset="-122"/>
                <a:ea typeface="华文细黑" pitchFamily="2" charset="-122"/>
              </a:rPr>
              <a:t>:</a:t>
            </a:r>
          </a:p>
        </p:txBody>
      </p:sp>
      <p:sp>
        <p:nvSpPr>
          <p:cNvPr id="11674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674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灯片编号占位符 18"/>
          <p:cNvSpPr>
            <a:spLocks noGrp="1"/>
          </p:cNvSpPr>
          <p:nvPr>
            <p:ph type="sldNum" sz="quarter" idx="10"/>
          </p:nvPr>
        </p:nvSpPr>
        <p:spPr/>
        <p:txBody>
          <a:bodyPr/>
          <a:lstStyle/>
          <a:p>
            <a:pPr>
              <a:defRPr/>
            </a:pPr>
            <a:fld id="{EB4E7424-DEF9-4E7B-8F5A-44C973303550}" type="slidenum">
              <a:rPr lang="zh-CN" altLang="en-US" smtClean="0"/>
              <a:pPr>
                <a:defRPr/>
              </a:pPr>
              <a:t>9</a:t>
            </a:fld>
            <a:r>
              <a:rPr lang="en-US" smtClean="0"/>
              <a:t> / 26</a:t>
            </a:r>
            <a:endParaRPr lang="en-US" dirty="0"/>
          </a:p>
        </p:txBody>
      </p:sp>
      <p:graphicFrame>
        <p:nvGraphicFramePr>
          <p:cNvPr id="2" name="表格 1"/>
          <p:cNvGraphicFramePr>
            <a:graphicFrameLocks noGrp="1"/>
          </p:cNvGraphicFramePr>
          <p:nvPr>
            <p:extLst>
              <p:ext uri="{D42A27DB-BD31-4B8C-83A1-F6EECF244321}">
                <p14:modId xmlns:p14="http://schemas.microsoft.com/office/powerpoint/2010/main" val="2816661380"/>
              </p:ext>
            </p:extLst>
          </p:nvPr>
        </p:nvGraphicFramePr>
        <p:xfrm>
          <a:off x="1256400" y="3239352"/>
          <a:ext cx="7140231" cy="1222288"/>
        </p:xfrm>
        <a:graphic>
          <a:graphicData uri="http://schemas.openxmlformats.org/drawingml/2006/table">
            <a:tbl>
              <a:tblPr firstRow="1" firstCol="1" bandRow="1">
                <a:tableStyleId>{21E4AEA4-8DFA-4A89-87EB-49C32662AFE0}</a:tableStyleId>
              </a:tblPr>
              <a:tblGrid>
                <a:gridCol w="1936146">
                  <a:extLst>
                    <a:ext uri="{9D8B030D-6E8A-4147-A177-3AD203B41FA5}">
                      <a16:colId xmlns:a16="http://schemas.microsoft.com/office/drawing/2014/main" val="253245677"/>
                    </a:ext>
                  </a:extLst>
                </a:gridCol>
                <a:gridCol w="1632687">
                  <a:extLst>
                    <a:ext uri="{9D8B030D-6E8A-4147-A177-3AD203B41FA5}">
                      <a16:colId xmlns:a16="http://schemas.microsoft.com/office/drawing/2014/main" val="1677311931"/>
                    </a:ext>
                  </a:extLst>
                </a:gridCol>
                <a:gridCol w="1785699">
                  <a:extLst>
                    <a:ext uri="{9D8B030D-6E8A-4147-A177-3AD203B41FA5}">
                      <a16:colId xmlns:a16="http://schemas.microsoft.com/office/drawing/2014/main" val="640685142"/>
                    </a:ext>
                  </a:extLst>
                </a:gridCol>
                <a:gridCol w="1785699">
                  <a:extLst>
                    <a:ext uri="{9D8B030D-6E8A-4147-A177-3AD203B41FA5}">
                      <a16:colId xmlns:a16="http://schemas.microsoft.com/office/drawing/2014/main" val="1008953895"/>
                    </a:ext>
                  </a:extLst>
                </a:gridCol>
              </a:tblGrid>
              <a:tr h="305572">
                <a:tc>
                  <a:txBody>
                    <a:bodyPr/>
                    <a:lstStyle/>
                    <a:p>
                      <a:pPr indent="288290" algn="l">
                        <a:lnSpc>
                          <a:spcPts val="2200"/>
                        </a:lnSpc>
                        <a:spcAft>
                          <a:spcPts val="0"/>
                        </a:spcAft>
                      </a:pPr>
                      <a:r>
                        <a:rPr lang="en-US" sz="1050" kern="0" dirty="0">
                          <a:effectLst/>
                        </a:rPr>
                        <a:t>Dataset Name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Users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Items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Ratings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9264710"/>
                  </a:ext>
                </a:extLst>
              </a:tr>
              <a:tr h="305572">
                <a:tc>
                  <a:txBody>
                    <a:bodyPr/>
                    <a:lstStyle/>
                    <a:p>
                      <a:pPr indent="288290" algn="l">
                        <a:lnSpc>
                          <a:spcPts val="2200"/>
                        </a:lnSpc>
                        <a:spcAft>
                          <a:spcPts val="0"/>
                        </a:spcAft>
                      </a:pPr>
                      <a:r>
                        <a:rPr lang="en-US" sz="1050" kern="0" dirty="0">
                          <a:effectLst/>
                        </a:rPr>
                        <a:t>Movielens-1m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6040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3900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1000209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6577094"/>
                  </a:ext>
                </a:extLst>
              </a:tr>
              <a:tr h="305572">
                <a:tc>
                  <a:txBody>
                    <a:bodyPr/>
                    <a:lstStyle/>
                    <a:p>
                      <a:pPr indent="288290" algn="l">
                        <a:lnSpc>
                          <a:spcPts val="2200"/>
                        </a:lnSpc>
                        <a:spcAft>
                          <a:spcPts val="0"/>
                        </a:spcAft>
                      </a:pPr>
                      <a:r>
                        <a:rPr lang="en-US" sz="1050" kern="0" dirty="0">
                          <a:effectLst/>
                        </a:rPr>
                        <a:t>Movielens-10m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71567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10681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10000054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3187522"/>
                  </a:ext>
                </a:extLst>
              </a:tr>
              <a:tr h="305572">
                <a:tc>
                  <a:txBody>
                    <a:bodyPr/>
                    <a:lstStyle/>
                    <a:p>
                      <a:pPr indent="288290" algn="l">
                        <a:lnSpc>
                          <a:spcPts val="2200"/>
                        </a:lnSpc>
                        <a:spcAft>
                          <a:spcPts val="0"/>
                        </a:spcAft>
                      </a:pPr>
                      <a:r>
                        <a:rPr lang="zh-CN" sz="1050" kern="0" dirty="0">
                          <a:effectLst/>
                        </a:rPr>
                        <a:t>蒙东地区交易数据集</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2530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272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68840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386980"/>
                  </a:ext>
                </a:extLst>
              </a:tr>
            </a:tbl>
          </a:graphicData>
        </a:graphic>
      </p:graphicFrame>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37040000"/>
              </p:ext>
            </p:extLst>
          </p:nvPr>
        </p:nvGraphicFramePr>
        <p:xfrm>
          <a:off x="2942777" y="5582038"/>
          <a:ext cx="2662805" cy="929208"/>
        </p:xfrm>
        <a:graphic>
          <a:graphicData uri="http://schemas.openxmlformats.org/presentationml/2006/ole">
            <mc:AlternateContent xmlns:mc="http://schemas.openxmlformats.org/markup-compatibility/2006">
              <mc:Choice xmlns:v="urn:schemas-microsoft-com:vml" Requires="v">
                <p:oleObj spid="_x0000_s152600" name="Formula" r:id="rId5" imgW="1837690" imgH="679450" progId="Equation.Ribbit">
                  <p:embed/>
                </p:oleObj>
              </mc:Choice>
              <mc:Fallback>
                <p:oleObj name="Formula" r:id="rId5" imgW="1837690" imgH="679450" progId="Equation.Ribbit">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777" y="5582038"/>
                        <a:ext cx="2662805" cy="929208"/>
                      </a:xfrm>
                      <a:prstGeom prst="rect">
                        <a:avLst/>
                      </a:prstGeom>
                      <a:noFill/>
                    </p:spPr>
                  </p:pic>
                </p:oleObj>
              </mc:Fallback>
            </mc:AlternateContent>
          </a:graphicData>
        </a:graphic>
      </p:graphicFrame>
    </p:spTree>
    <p:extLst>
      <p:ext uri="{BB962C8B-B14F-4D97-AF65-F5344CB8AC3E}">
        <p14:creationId xmlns:p14="http://schemas.microsoft.com/office/powerpoint/2010/main" val="2861745637"/>
      </p:ext>
    </p:extLst>
  </p:cSld>
  <p:clrMapOvr>
    <a:masterClrMapping/>
  </p:clrMapOvr>
  <p:transition advTm="16676">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10</a:t>
            </a:fld>
            <a:r>
              <a:rPr lang="en-US" smtClean="0"/>
              <a:t> / 26</a:t>
            </a:r>
            <a:endParaRPr 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3504692345"/>
              </p:ext>
            </p:extLst>
          </p:nvPr>
        </p:nvGraphicFramePr>
        <p:xfrm>
          <a:off x="2306496" y="5452759"/>
          <a:ext cx="494164" cy="234728"/>
        </p:xfrm>
        <a:graphic>
          <a:graphicData uri="http://schemas.openxmlformats.org/presentationml/2006/ole">
            <mc:AlternateContent xmlns:mc="http://schemas.openxmlformats.org/markup-compatibility/2006">
              <mc:Choice xmlns:v="urn:schemas-microsoft-com:vml" Requires="v">
                <p:oleObj spid="_x0000_s154699" name="Formula" r:id="rId6" imgW="377190" imgH="184150" progId="Equation.Ribbit">
                  <p:embed/>
                </p:oleObj>
              </mc:Choice>
              <mc:Fallback>
                <p:oleObj name="Formula" r:id="rId6" imgW="377190" imgH="184150" progId="Equation.Ribbit">
                  <p:embed/>
                  <p:pic>
                    <p:nvPicPr>
                      <p:cNvPr id="15" name="对象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6496" y="5452759"/>
                        <a:ext cx="494164" cy="234728"/>
                      </a:xfrm>
                      <a:prstGeom prst="rect">
                        <a:avLst/>
                      </a:prstGeom>
                      <a:noFill/>
                      <a:extLst/>
                    </p:spPr>
                  </p:pic>
                </p:oleObj>
              </mc:Fallback>
            </mc:AlternateContent>
          </a:graphicData>
        </a:graphic>
      </p:graphicFrame>
      <p:sp>
        <p:nvSpPr>
          <p:cNvPr id="16" name="矩形 15"/>
          <p:cNvSpPr/>
          <p:nvPr/>
        </p:nvSpPr>
        <p:spPr>
          <a:xfrm>
            <a:off x="2801989" y="5451101"/>
            <a:ext cx="1371018" cy="261610"/>
          </a:xfrm>
          <a:prstGeom prst="rect">
            <a:avLst/>
          </a:prstGeom>
        </p:spPr>
        <p:txBody>
          <a:bodyPr wrap="square">
            <a:spAutoFit/>
          </a:bodyPr>
          <a:lstStyle/>
          <a:p>
            <a:pPr lvl="0" algn="just"/>
            <a:r>
              <a:rPr lang="zh-CN" altLang="en-US" sz="1100" dirty="0" smtClean="0">
                <a:solidFill>
                  <a:srgbClr val="666666"/>
                </a:solidFill>
                <a:latin typeface="微软雅黑" panose="020B0503020204020204" pitchFamily="34" charset="-122"/>
                <a:ea typeface="微软雅黑" panose="020B0503020204020204" pitchFamily="34" charset="-122"/>
              </a:rPr>
              <a:t>对算法的影响</a:t>
            </a:r>
            <a:endParaRPr lang="zh-HK" altLang="zh-HK" sz="1100" dirty="0">
              <a:solidFill>
                <a:srgbClr val="666666"/>
              </a:solidFill>
              <a:latin typeface="微软雅黑" panose="020B0503020204020204" pitchFamily="34" charset="-122"/>
              <a:ea typeface="微软雅黑" panose="020B0503020204020204" pitchFamily="34" charset="-122"/>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2287267230"/>
              </p:ext>
            </p:extLst>
          </p:nvPr>
        </p:nvGraphicFramePr>
        <p:xfrm>
          <a:off x="6411546" y="4164427"/>
          <a:ext cx="510722" cy="255361"/>
        </p:xfrm>
        <a:graphic>
          <a:graphicData uri="http://schemas.openxmlformats.org/presentationml/2006/ole">
            <mc:AlternateContent xmlns:mc="http://schemas.openxmlformats.org/markup-compatibility/2006">
              <mc:Choice xmlns:v="urn:schemas-microsoft-com:vml" Requires="v">
                <p:oleObj spid="_x0000_s154700" name="Formula" r:id="rId8" imgW="394248" imgH="188221" progId="Equation.Ribbit">
                  <p:embed/>
                </p:oleObj>
              </mc:Choice>
              <mc:Fallback>
                <p:oleObj name="Formula" r:id="rId8" imgW="394248" imgH="188221" progId="Equation.Ribbit">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1546" y="4164427"/>
                        <a:ext cx="510722" cy="255361"/>
                      </a:xfrm>
                      <a:prstGeom prst="rect">
                        <a:avLst/>
                      </a:prstGeom>
                      <a:noFill/>
                    </p:spPr>
                  </p:pic>
                </p:oleObj>
              </mc:Fallback>
            </mc:AlternateContent>
          </a:graphicData>
        </a:graphic>
      </p:graphicFrame>
      <p:sp>
        <p:nvSpPr>
          <p:cNvPr id="54" name="文本框 53"/>
          <p:cNvSpPr txBox="1"/>
          <p:nvPr/>
        </p:nvSpPr>
        <p:spPr>
          <a:xfrm>
            <a:off x="5726803" y="1650557"/>
            <a:ext cx="3147990" cy="4191917"/>
          </a:xfrm>
          <a:prstGeom prst="rect">
            <a:avLst/>
          </a:prstGeom>
          <a:noFill/>
        </p:spPr>
        <p:txBody>
          <a:bodyPr wrap="square" rtlCol="0">
            <a:spAutoFit/>
          </a:bodyPr>
          <a:lstStyle/>
          <a:p>
            <a:pPr lvl="0" algn="just">
              <a:defRPr/>
            </a:pPr>
            <a:r>
              <a:rPr lang="zh-CN" altLang="en-US" dirty="0">
                <a:solidFill>
                  <a:srgbClr val="1B4171"/>
                </a:solidFill>
                <a:latin typeface="华文黑体" pitchFamily="2" charset="-122"/>
                <a:ea typeface="华文黑体" pitchFamily="2" charset="-122"/>
                <a:cs typeface="华文黑体" pitchFamily="2" charset="-122"/>
              </a:rPr>
              <a:t>结论与分析：</a:t>
            </a:r>
            <a:endParaRPr lang="en-US" altLang="zh-CN" dirty="0">
              <a:solidFill>
                <a:srgbClr val="1B4171"/>
              </a:solidFill>
              <a:latin typeface="华文黑体" pitchFamily="2" charset="-122"/>
              <a:ea typeface="华文黑体" pitchFamily="2"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参数</a:t>
            </a:r>
            <a:r>
              <a:rPr lang="en-US" altLang="zh-CN" sz="1800" dirty="0">
                <a:solidFill>
                  <a:srgbClr val="1B4171"/>
                </a:solidFill>
                <a:latin typeface="黑体" panose="02010609060101010101" pitchFamily="49" charset="-122"/>
                <a:ea typeface="黑体" panose="02010609060101010101" pitchFamily="49" charset="-122"/>
                <a:cs typeface="华文黑体" pitchFamily="2" charset="-122"/>
              </a:rPr>
              <a:t>    </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 </a:t>
            </a:r>
            <a:r>
              <a:rPr lang="zh-CN" altLang="zh-CN" sz="1800" dirty="0" smtClean="0">
                <a:solidFill>
                  <a:srgbClr val="1B4171"/>
                </a:solidFill>
                <a:latin typeface="黑体" panose="02010609060101010101" pitchFamily="49" charset="-122"/>
                <a:ea typeface="黑体" panose="02010609060101010101" pitchFamily="49" charset="-122"/>
                <a:cs typeface="华文黑体" pitchFamily="2" charset="-122"/>
              </a:rPr>
              <a:t>对</a:t>
            </a: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算法的影响有至关重要的</a:t>
            </a:r>
            <a:r>
              <a:rPr lang="zh-CN" altLang="zh-CN" sz="1800" dirty="0" smtClean="0">
                <a:solidFill>
                  <a:srgbClr val="1B4171"/>
                </a:solidFill>
                <a:latin typeface="黑体" panose="02010609060101010101" pitchFamily="49" charset="-122"/>
                <a:ea typeface="黑体" panose="02010609060101010101" pitchFamily="49" charset="-122"/>
                <a:cs typeface="华文黑体" pitchFamily="2" charset="-122"/>
              </a:rPr>
              <a:t>作用</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zh-CN" sz="1800" dirty="0" smtClean="0">
                <a:solidFill>
                  <a:srgbClr val="1B4171"/>
                </a:solidFill>
                <a:latin typeface="黑体" panose="02010609060101010101" pitchFamily="49" charset="-122"/>
                <a:ea typeface="黑体" panose="02010609060101010101" pitchFamily="49" charset="-122"/>
                <a:cs typeface="华文黑体" pitchFamily="2" charset="-122"/>
              </a:rPr>
              <a:t>当</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      </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增加时，算法的精确度不断加大，说明引入用户影响关系对算法精确度的影响较大。</a:t>
            </a: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当     过大会导致过拟合而造成精度下降。</a:t>
            </a:r>
          </a:p>
          <a:p>
            <a:pPr marL="342900" indent="-342900" eaLnBrk="0" hangingPunct="0">
              <a:spcBef>
                <a:spcPct val="20000"/>
              </a:spcBef>
              <a:buClr>
                <a:schemeClr val="hlink"/>
              </a:buClr>
              <a:buFont typeface="Wingdings" pitchFamily="2" charset="2"/>
              <a:buChar char="v"/>
            </a:pP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三种不同数据集存在着不同的精确度则是由不同的数据集的数据量所致。</a:t>
            </a:r>
            <a:endParaRPr lang="zh-CN" altLang="en-US" sz="1800" dirty="0">
              <a:solidFill>
                <a:srgbClr val="1B4171"/>
              </a:solidFill>
              <a:latin typeface="黑体" panose="02010609060101010101" pitchFamily="49" charset="-122"/>
              <a:ea typeface="黑体" panose="02010609060101010101" pitchFamily="49" charset="-122"/>
              <a:cs typeface="华文黑体" pitchFamily="2" charset="-122"/>
            </a:endParaRPr>
          </a:p>
        </p:txBody>
      </p:sp>
      <p:graphicFrame>
        <p:nvGraphicFramePr>
          <p:cNvPr id="55" name="对象 54"/>
          <p:cNvGraphicFramePr>
            <a:graphicFrameLocks noChangeAspect="1"/>
          </p:cNvGraphicFramePr>
          <p:nvPr>
            <p:extLst>
              <p:ext uri="{D42A27DB-BD31-4B8C-83A1-F6EECF244321}">
                <p14:modId xmlns:p14="http://schemas.microsoft.com/office/powerpoint/2010/main" val="486472301"/>
              </p:ext>
            </p:extLst>
          </p:nvPr>
        </p:nvGraphicFramePr>
        <p:xfrm>
          <a:off x="6465534" y="2907492"/>
          <a:ext cx="510722" cy="255361"/>
        </p:xfrm>
        <a:graphic>
          <a:graphicData uri="http://schemas.openxmlformats.org/presentationml/2006/ole">
            <mc:AlternateContent xmlns:mc="http://schemas.openxmlformats.org/markup-compatibility/2006">
              <mc:Choice xmlns:v="urn:schemas-microsoft-com:vml" Requires="v">
                <p:oleObj spid="_x0000_s154701" name="Formula" r:id="rId10" imgW="394248" imgH="188221" progId="Equation.Ribbit">
                  <p:embed/>
                </p:oleObj>
              </mc:Choice>
              <mc:Fallback>
                <p:oleObj name="Formula" r:id="rId10" imgW="394248" imgH="188221" progId="Equation.Ribbit">
                  <p:embed/>
                  <p:pic>
                    <p:nvPicPr>
                      <p:cNvPr id="18" name="对象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5534" y="2907492"/>
                        <a:ext cx="510722" cy="255361"/>
                      </a:xfrm>
                      <a:prstGeom prst="rect">
                        <a:avLst/>
                      </a:prstGeom>
                      <a:noFill/>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2066522366"/>
              </p:ext>
            </p:extLst>
          </p:nvPr>
        </p:nvGraphicFramePr>
        <p:xfrm>
          <a:off x="6643624" y="2148339"/>
          <a:ext cx="510722" cy="255361"/>
        </p:xfrm>
        <a:graphic>
          <a:graphicData uri="http://schemas.openxmlformats.org/presentationml/2006/ole">
            <mc:AlternateContent xmlns:mc="http://schemas.openxmlformats.org/markup-compatibility/2006">
              <mc:Choice xmlns:v="urn:schemas-microsoft-com:vml" Requires="v">
                <p:oleObj spid="_x0000_s154702" name="Formula" r:id="rId11" imgW="394248" imgH="188221" progId="Equation.Ribbit">
                  <p:embed/>
                </p:oleObj>
              </mc:Choice>
              <mc:Fallback>
                <p:oleObj name="Formula" r:id="rId11" imgW="394248" imgH="188221" progId="Equation.Ribbit">
                  <p:embed/>
                  <p:pic>
                    <p:nvPicPr>
                      <p:cNvPr id="18" name="对象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3624" y="2148339"/>
                        <a:ext cx="510722" cy="255361"/>
                      </a:xfrm>
                      <a:prstGeom prst="rect">
                        <a:avLst/>
                      </a:prstGeom>
                      <a:noFill/>
                    </p:spPr>
                  </p:pic>
                </p:oleObj>
              </mc:Fallback>
            </mc:AlternateContent>
          </a:graphicData>
        </a:graphic>
      </p:graphicFrame>
      <p:sp>
        <p:nvSpPr>
          <p:cNvPr id="58" name="文本框 57"/>
          <p:cNvSpPr txBox="1"/>
          <p:nvPr/>
        </p:nvSpPr>
        <p:spPr>
          <a:xfrm>
            <a:off x="115895" y="1166478"/>
            <a:ext cx="5819956"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en-US" altLang="zh-CN" dirty="0" err="1" smtClean="0">
                <a:solidFill>
                  <a:srgbClr val="1B4171"/>
                </a:solidFill>
                <a:latin typeface="华文细黑" panose="02010600040101010101" pitchFamily="2" charset="-122"/>
                <a:ea typeface="华文细黑" panose="02010600040101010101" pitchFamily="2" charset="-122"/>
                <a:cs typeface="华文黑体" pitchFamily="2" charset="-122"/>
              </a:rPr>
              <a:t>SeqSoPMF</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实验结果</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pic>
        <p:nvPicPr>
          <p:cNvPr id="24" name="图片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035" y="1650557"/>
            <a:ext cx="5194242" cy="3511600"/>
          </a:xfrm>
          <a:prstGeom prst="rect">
            <a:avLst/>
          </a:prstGeom>
        </p:spPr>
      </p:pic>
    </p:spTree>
    <p:custDataLst>
      <p:tags r:id="rId2"/>
    </p:custDataLst>
    <p:extLst>
      <p:ext uri="{BB962C8B-B14F-4D97-AF65-F5344CB8AC3E}">
        <p14:creationId xmlns:p14="http://schemas.microsoft.com/office/powerpoint/2010/main" val="1676073720"/>
      </p:ext>
    </p:extLst>
  </p:cSld>
  <p:clrMapOvr>
    <a:masterClrMapping/>
  </p:clrMapOvr>
  <p:transition advTm="35224">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11</a:t>
            </a:fld>
            <a:r>
              <a:rPr lang="en-US" smtClean="0"/>
              <a:t> / 26</a:t>
            </a:r>
            <a:endParaRPr lang="en-US" dirty="0"/>
          </a:p>
        </p:txBody>
      </p:sp>
      <p:sp>
        <p:nvSpPr>
          <p:cNvPr id="54" name="文本框 53"/>
          <p:cNvSpPr txBox="1"/>
          <p:nvPr/>
        </p:nvSpPr>
        <p:spPr>
          <a:xfrm>
            <a:off x="4696790" y="1977739"/>
            <a:ext cx="3147990" cy="4321183"/>
          </a:xfrm>
          <a:prstGeom prst="rect">
            <a:avLst/>
          </a:prstGeom>
          <a:noFill/>
        </p:spPr>
        <p:txBody>
          <a:bodyPr wrap="square" rtlCol="0">
            <a:spAutoFit/>
          </a:bodyPr>
          <a:lstStyle/>
          <a:p>
            <a:pPr marL="342900" indent="-342900" eaLnBrk="0" hangingPunct="0">
              <a:spcBef>
                <a:spcPct val="20000"/>
              </a:spcBef>
              <a:spcAft>
                <a:spcPts val="1200"/>
              </a:spcAft>
              <a:buClr>
                <a:schemeClr val="hlink"/>
              </a:buClr>
              <a:buFont typeface="Wingdings" pitchFamily="2" charset="2"/>
              <a:buChar char="v"/>
            </a:pP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随着</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k</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值</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的不断加大各个算法精确度都有所</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提升</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PMF</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的精确度要明显低于其他三个算法的精确度，可见时序社交关系的引入能提升算法的精确度</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en-US" altLang="zh-CN" sz="1800" dirty="0" err="1" smtClean="0">
                <a:solidFill>
                  <a:srgbClr val="1B4171"/>
                </a:solidFill>
                <a:latin typeface="黑体" panose="02010609060101010101" pitchFamily="49" charset="-122"/>
                <a:ea typeface="黑体" panose="02010609060101010101" pitchFamily="49" charset="-122"/>
                <a:cs typeface="华文黑体" pitchFamily="2" charset="-122"/>
              </a:rPr>
              <a:t>SocialMF</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精度</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略低于</a:t>
            </a:r>
            <a:r>
              <a:rPr lang="en-US" altLang="zh-CN" sz="1800" dirty="0" err="1">
                <a:solidFill>
                  <a:srgbClr val="1B4171"/>
                </a:solidFill>
                <a:latin typeface="黑体" panose="02010609060101010101" pitchFamily="49" charset="-122"/>
                <a:ea typeface="黑体" panose="02010609060101010101" pitchFamily="49" charset="-122"/>
                <a:cs typeface="华文黑体" pitchFamily="2" charset="-122"/>
              </a:rPr>
              <a:t>SequentialMF</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和</a:t>
            </a:r>
            <a:r>
              <a:rPr lang="en-US" altLang="zh-CN" sz="1800" dirty="0" err="1">
                <a:solidFill>
                  <a:srgbClr val="1B4171"/>
                </a:solidFill>
                <a:latin typeface="黑体" panose="02010609060101010101" pitchFamily="49" charset="-122"/>
                <a:ea typeface="黑体" panose="02010609060101010101" pitchFamily="49" charset="-122"/>
                <a:cs typeface="华文黑体" pitchFamily="2" charset="-122"/>
              </a:rPr>
              <a:t>SeqSoPMF</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算法，</a:t>
            </a:r>
            <a:r>
              <a:rPr lang="en-US" altLang="zh-CN" sz="1800" dirty="0" err="1">
                <a:solidFill>
                  <a:srgbClr val="1B4171"/>
                </a:solidFill>
                <a:latin typeface="黑体" panose="02010609060101010101" pitchFamily="49" charset="-122"/>
                <a:ea typeface="黑体" panose="02010609060101010101" pitchFamily="49" charset="-122"/>
                <a:cs typeface="华文黑体" pitchFamily="2" charset="-122"/>
              </a:rPr>
              <a:t>SeqSoPMF</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算法精度</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略低于</a:t>
            </a:r>
            <a:r>
              <a:rPr lang="en-US" altLang="zh-CN" sz="1800" dirty="0" err="1">
                <a:solidFill>
                  <a:srgbClr val="1B4171"/>
                </a:solidFill>
                <a:latin typeface="黑体" panose="02010609060101010101" pitchFamily="49" charset="-122"/>
                <a:ea typeface="黑体" panose="02010609060101010101" pitchFamily="49" charset="-122"/>
                <a:cs typeface="华文黑体" pitchFamily="2" charset="-122"/>
              </a:rPr>
              <a:t>SequentialMF</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算法</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对比</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两组数据集，由于评分数据量的不同导致精度有所差异</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a:t>
            </a:r>
            <a:endParaRPr lang="zh-CN" altLang="en-US" sz="1800" dirty="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58" name="文本框 57"/>
          <p:cNvSpPr txBox="1"/>
          <p:nvPr/>
        </p:nvSpPr>
        <p:spPr>
          <a:xfrm>
            <a:off x="115895" y="1166478"/>
            <a:ext cx="5819956"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不同</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数据集不同维度</a:t>
            </a:r>
            <a:r>
              <a:rPr lang="en-US" altLang="zh-CN" dirty="0">
                <a:solidFill>
                  <a:srgbClr val="1B4171"/>
                </a:solidFill>
                <a:latin typeface="华文细黑" panose="02010600040101010101" pitchFamily="2" charset="-122"/>
                <a:ea typeface="华文细黑" panose="02010600040101010101" pitchFamily="2" charset="-122"/>
                <a:cs typeface="华文黑体" pitchFamily="2" charset="-122"/>
              </a:rPr>
              <a:t>k</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取值对比</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5" name="矩形 4"/>
          <p:cNvSpPr/>
          <p:nvPr/>
        </p:nvSpPr>
        <p:spPr>
          <a:xfrm>
            <a:off x="2235528" y="3790759"/>
            <a:ext cx="960519" cy="261610"/>
          </a:xfrm>
          <a:prstGeom prst="rect">
            <a:avLst/>
          </a:prstGeom>
        </p:spPr>
        <p:txBody>
          <a:bodyPr wrap="none">
            <a:spAutoFit/>
          </a:bodyPr>
          <a:lstStyle/>
          <a:p>
            <a:r>
              <a:rPr lang="en-US" altLang="zh-CN" sz="1100" dirty="0">
                <a:solidFill>
                  <a:srgbClr val="1B4171"/>
                </a:solidFill>
                <a:latin typeface="黑体" panose="02010609060101010101" pitchFamily="49" charset="-122"/>
                <a:ea typeface="黑体" panose="02010609060101010101" pitchFamily="49" charset="-122"/>
                <a:cs typeface="华文黑体" pitchFamily="2" charset="-122"/>
              </a:rPr>
              <a:t>ml-1m</a:t>
            </a:r>
            <a:r>
              <a:rPr lang="zh-CN" altLang="zh-CN" sz="1100" dirty="0">
                <a:solidFill>
                  <a:srgbClr val="1B4171"/>
                </a:solidFill>
                <a:latin typeface="黑体" panose="02010609060101010101" pitchFamily="49" charset="-122"/>
                <a:ea typeface="黑体" panose="02010609060101010101" pitchFamily="49" charset="-122"/>
                <a:cs typeface="华文黑体" pitchFamily="2" charset="-122"/>
              </a:rPr>
              <a:t>数据集</a:t>
            </a:r>
            <a:endParaRPr lang="zh-CN" altLang="en-US" sz="1100" dirty="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29" name="矩形 28"/>
          <p:cNvSpPr/>
          <p:nvPr/>
        </p:nvSpPr>
        <p:spPr>
          <a:xfrm>
            <a:off x="2191961" y="6343529"/>
            <a:ext cx="1031051" cy="261610"/>
          </a:xfrm>
          <a:prstGeom prst="rect">
            <a:avLst/>
          </a:prstGeom>
        </p:spPr>
        <p:txBody>
          <a:bodyPr wrap="none">
            <a:spAutoFit/>
          </a:bodyPr>
          <a:lstStyle/>
          <a:p>
            <a:r>
              <a:rPr lang="en-US" altLang="zh-CN" sz="1100" dirty="0" smtClean="0">
                <a:solidFill>
                  <a:srgbClr val="1B4171"/>
                </a:solidFill>
                <a:latin typeface="黑体" panose="02010609060101010101" pitchFamily="49" charset="-122"/>
                <a:ea typeface="黑体" panose="02010609060101010101" pitchFamily="49" charset="-122"/>
                <a:cs typeface="华文黑体" pitchFamily="2" charset="-122"/>
              </a:rPr>
              <a:t>ml-10m</a:t>
            </a:r>
            <a:r>
              <a:rPr lang="zh-CN" altLang="zh-CN" sz="1100" dirty="0">
                <a:solidFill>
                  <a:srgbClr val="1B4171"/>
                </a:solidFill>
                <a:latin typeface="黑体" panose="02010609060101010101" pitchFamily="49" charset="-122"/>
                <a:ea typeface="黑体" panose="02010609060101010101" pitchFamily="49" charset="-122"/>
                <a:cs typeface="华文黑体" pitchFamily="2" charset="-122"/>
              </a:rPr>
              <a:t>数据集</a:t>
            </a:r>
            <a:endParaRPr lang="zh-CN" altLang="en-US" sz="1100" dirty="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6" name="矩形 5"/>
          <p:cNvSpPr/>
          <p:nvPr/>
        </p:nvSpPr>
        <p:spPr>
          <a:xfrm>
            <a:off x="4920188" y="1336548"/>
            <a:ext cx="2031325" cy="461665"/>
          </a:xfrm>
          <a:prstGeom prst="rect">
            <a:avLst/>
          </a:prstGeom>
        </p:spPr>
        <p:txBody>
          <a:bodyPr wrap="none">
            <a:spAutoFit/>
          </a:bodyPr>
          <a:lstStyle/>
          <a:p>
            <a:pPr lvl="0" algn="just">
              <a:defRPr/>
            </a:pPr>
            <a:r>
              <a:rPr lang="zh-CN" altLang="en-US" dirty="0">
                <a:solidFill>
                  <a:srgbClr val="1B4171"/>
                </a:solidFill>
                <a:latin typeface="华文黑体" pitchFamily="2" charset="-122"/>
                <a:ea typeface="华文黑体" pitchFamily="2" charset="-122"/>
                <a:cs typeface="华文黑体" pitchFamily="2" charset="-122"/>
              </a:rPr>
              <a:t>结论与分析：</a:t>
            </a:r>
            <a:endParaRPr lang="en-US" altLang="zh-CN" dirty="0">
              <a:solidFill>
                <a:srgbClr val="1B4171"/>
              </a:solidFill>
              <a:latin typeface="华文黑体" pitchFamily="2" charset="-122"/>
              <a:ea typeface="华文黑体" pitchFamily="2" charset="-122"/>
              <a:cs typeface="华文黑体" pitchFamily="2" charset="-122"/>
            </a:endParaRPr>
          </a:p>
        </p:txBody>
      </p:sp>
      <p:sp>
        <p:nvSpPr>
          <p:cNvPr id="31" name="同心圆 30"/>
          <p:cNvSpPr/>
          <p:nvPr/>
        </p:nvSpPr>
        <p:spPr>
          <a:xfrm>
            <a:off x="7655182" y="2835186"/>
            <a:ext cx="1189725" cy="699831"/>
          </a:xfrm>
          <a:prstGeom prst="donut">
            <a:avLst>
              <a:gd name="adj" fmla="val 11290"/>
            </a:avLst>
          </a:prstGeom>
          <a:solidFill>
            <a:srgbClr val="F0562C"/>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rPr>
              <a:t>从众因素</a:t>
            </a:r>
          </a:p>
        </p:txBody>
      </p:sp>
      <p:sp>
        <p:nvSpPr>
          <p:cNvPr id="32" name="同心圆 31"/>
          <p:cNvSpPr/>
          <p:nvPr/>
        </p:nvSpPr>
        <p:spPr>
          <a:xfrm>
            <a:off x="4788680" y="2807568"/>
            <a:ext cx="1287183" cy="699831"/>
          </a:xfrm>
          <a:prstGeom prst="donut">
            <a:avLst>
              <a:gd name="adj" fmla="val 11290"/>
            </a:avLst>
          </a:prstGeom>
          <a:solidFill>
            <a:srgbClr val="760000"/>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rPr>
              <a:t>商品间影响关系</a:t>
            </a:r>
          </a:p>
        </p:txBody>
      </p:sp>
      <p:sp>
        <p:nvSpPr>
          <p:cNvPr id="33" name="同心圆 32"/>
          <p:cNvSpPr/>
          <p:nvPr/>
        </p:nvSpPr>
        <p:spPr>
          <a:xfrm>
            <a:off x="6099428" y="2201209"/>
            <a:ext cx="1461155" cy="946276"/>
          </a:xfrm>
          <a:prstGeom prst="donut">
            <a:avLst>
              <a:gd name="adj" fmla="val 11290"/>
            </a:avLst>
          </a:prstGeom>
          <a:solidFill>
            <a:srgbClr val="F3B929"/>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用户</a:t>
            </a:r>
            <a:r>
              <a:rPr lang="zh-CN" altLang="en-US" sz="1200" dirty="0" smtClean="0">
                <a:solidFill>
                  <a:schemeClr val="tx1"/>
                </a:solidFill>
              </a:rPr>
              <a:t>间</a:t>
            </a:r>
            <a:r>
              <a:rPr lang="zh-CN" altLang="en-US" sz="1200" dirty="0">
                <a:solidFill>
                  <a:schemeClr val="tx1"/>
                </a:solidFill>
              </a:rPr>
              <a:t>影响</a:t>
            </a:r>
            <a:r>
              <a:rPr lang="zh-CN" altLang="en-US" sz="1200" dirty="0" smtClean="0">
                <a:solidFill>
                  <a:schemeClr val="tx1"/>
                </a:solidFill>
              </a:rPr>
              <a:t>关系</a:t>
            </a:r>
          </a:p>
        </p:txBody>
      </p:sp>
      <p:sp>
        <p:nvSpPr>
          <p:cNvPr id="34" name="TextBox 25"/>
          <p:cNvSpPr txBox="1"/>
          <p:nvPr/>
        </p:nvSpPr>
        <p:spPr>
          <a:xfrm>
            <a:off x="6037445" y="3897156"/>
            <a:ext cx="1244721" cy="350865"/>
          </a:xfrm>
          <a:prstGeom prst="rect">
            <a:avLst/>
          </a:prstGeom>
          <a:solidFill>
            <a:srgbClr val="E0CEDE"/>
          </a:solidFill>
          <a:ln w="19050">
            <a:solidFill>
              <a:srgbClr val="FF0000"/>
            </a:solidFill>
          </a:ln>
        </p:spPr>
        <p:txBody>
          <a:bodyPr wrap="square" rtlCol="0">
            <a:spAutoFit/>
          </a:bodyPr>
          <a:lstStyle/>
          <a:p>
            <a:pPr algn="ctr">
              <a:lnSpc>
                <a:spcPct val="120000"/>
              </a:lnSpc>
            </a:pPr>
            <a:r>
              <a:rPr lang="en-US" altLang="zh-CN" sz="1400" b="1" dirty="0" err="1" smtClean="0">
                <a:solidFill>
                  <a:srgbClr val="FF0000"/>
                </a:solidFill>
                <a:latin typeface="+mn-ea"/>
              </a:rPr>
              <a:t>SeqSoPMF</a:t>
            </a:r>
            <a:endParaRPr lang="zh-CN" altLang="en-US" sz="1400" b="1" dirty="0">
              <a:solidFill>
                <a:srgbClr val="FF0000"/>
              </a:solidFill>
              <a:latin typeface="+mn-ea"/>
            </a:endParaRPr>
          </a:p>
        </p:txBody>
      </p:sp>
      <p:sp>
        <p:nvSpPr>
          <p:cNvPr id="35" name="TextBox 25"/>
          <p:cNvSpPr txBox="1"/>
          <p:nvPr/>
        </p:nvSpPr>
        <p:spPr>
          <a:xfrm>
            <a:off x="7143912" y="4432504"/>
            <a:ext cx="1373592" cy="350865"/>
          </a:xfrm>
          <a:prstGeom prst="rect">
            <a:avLst/>
          </a:prstGeom>
          <a:solidFill>
            <a:srgbClr val="E0CEDE"/>
          </a:solidFill>
          <a:ln w="19050">
            <a:solidFill>
              <a:schemeClr val="accent6">
                <a:lumMod val="50000"/>
              </a:schemeClr>
            </a:solidFill>
          </a:ln>
        </p:spPr>
        <p:txBody>
          <a:bodyPr wrap="square" rtlCol="0">
            <a:spAutoFit/>
          </a:bodyPr>
          <a:lstStyle/>
          <a:p>
            <a:pPr algn="ctr">
              <a:lnSpc>
                <a:spcPct val="120000"/>
              </a:lnSpc>
            </a:pPr>
            <a:r>
              <a:rPr lang="en-US" altLang="zh-CN" sz="1400" dirty="0" err="1" smtClean="0">
                <a:solidFill>
                  <a:schemeClr val="accent6">
                    <a:lumMod val="50000"/>
                  </a:schemeClr>
                </a:solidFill>
                <a:latin typeface="+mn-ea"/>
              </a:rPr>
              <a:t>SequentialMF</a:t>
            </a:r>
            <a:endParaRPr lang="zh-CN" altLang="en-US" sz="1400" dirty="0">
              <a:solidFill>
                <a:schemeClr val="accent6">
                  <a:lumMod val="50000"/>
                </a:schemeClr>
              </a:solidFill>
              <a:latin typeface="+mn-ea"/>
            </a:endParaRPr>
          </a:p>
        </p:txBody>
      </p:sp>
      <p:sp>
        <p:nvSpPr>
          <p:cNvPr id="36" name="TextBox 25"/>
          <p:cNvSpPr txBox="1"/>
          <p:nvPr/>
        </p:nvSpPr>
        <p:spPr>
          <a:xfrm>
            <a:off x="4888873" y="4432503"/>
            <a:ext cx="1186990" cy="350865"/>
          </a:xfrm>
          <a:prstGeom prst="rect">
            <a:avLst/>
          </a:prstGeom>
          <a:solidFill>
            <a:srgbClr val="E0CEDE"/>
          </a:solidFill>
          <a:ln w="19050">
            <a:solidFill>
              <a:srgbClr val="7030A0"/>
            </a:solidFill>
          </a:ln>
        </p:spPr>
        <p:txBody>
          <a:bodyPr wrap="square" rtlCol="0">
            <a:spAutoFit/>
          </a:bodyPr>
          <a:lstStyle/>
          <a:p>
            <a:pPr algn="ctr">
              <a:lnSpc>
                <a:spcPct val="120000"/>
              </a:lnSpc>
            </a:pPr>
            <a:r>
              <a:rPr lang="en-US" altLang="zh-CN" sz="1400" dirty="0" err="1" smtClean="0">
                <a:solidFill>
                  <a:schemeClr val="accent1">
                    <a:lumMod val="50000"/>
                  </a:schemeClr>
                </a:solidFill>
                <a:latin typeface="+mn-ea"/>
              </a:rPr>
              <a:t>SocialMF</a:t>
            </a:r>
            <a:endParaRPr lang="zh-CN" altLang="en-US" sz="1400" dirty="0">
              <a:solidFill>
                <a:schemeClr val="accent1">
                  <a:lumMod val="50000"/>
                </a:schemeClr>
              </a:solidFill>
              <a:latin typeface="+mn-ea"/>
            </a:endParaRPr>
          </a:p>
        </p:txBody>
      </p:sp>
      <p:cxnSp>
        <p:nvCxnSpPr>
          <p:cNvPr id="37" name="直接箭头连接符 36"/>
          <p:cNvCxnSpPr>
            <a:stCxn id="33" idx="4"/>
            <a:endCxn id="34" idx="0"/>
          </p:cNvCxnSpPr>
          <p:nvPr/>
        </p:nvCxnSpPr>
        <p:spPr bwMode="auto">
          <a:xfrm flipH="1">
            <a:off x="6659806" y="3147485"/>
            <a:ext cx="170200" cy="749671"/>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3"/>
            <a:endCxn id="34" idx="0"/>
          </p:cNvCxnSpPr>
          <p:nvPr/>
        </p:nvCxnSpPr>
        <p:spPr bwMode="auto">
          <a:xfrm flipH="1">
            <a:off x="6659806" y="3432529"/>
            <a:ext cx="1169607" cy="464627"/>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3"/>
            <a:endCxn id="36" idx="0"/>
          </p:cNvCxnSpPr>
          <p:nvPr/>
        </p:nvCxnSpPr>
        <p:spPr bwMode="auto">
          <a:xfrm flipH="1">
            <a:off x="5482368" y="3008906"/>
            <a:ext cx="831041" cy="1423597"/>
          </a:xfrm>
          <a:prstGeom prst="straightConnector1">
            <a:avLst/>
          </a:prstGeom>
          <a:ln w="12700">
            <a:solidFill>
              <a:schemeClr val="accent1">
                <a:lumMod val="50000"/>
              </a:schemeClr>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p:cNvCxnSpPr>
            <a:stCxn id="32" idx="4"/>
            <a:endCxn id="36" idx="0"/>
          </p:cNvCxnSpPr>
          <p:nvPr/>
        </p:nvCxnSpPr>
        <p:spPr bwMode="auto">
          <a:xfrm>
            <a:off x="5432272" y="3507399"/>
            <a:ext cx="50096" cy="925104"/>
          </a:xfrm>
          <a:prstGeom prst="straightConnector1">
            <a:avLst/>
          </a:prstGeom>
          <a:ln w="12700">
            <a:solidFill>
              <a:schemeClr val="accent1">
                <a:lumMod val="50000"/>
              </a:schemeClr>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1" name="直接箭头连接符 40"/>
          <p:cNvCxnSpPr>
            <a:stCxn id="33" idx="5"/>
            <a:endCxn id="35" idx="0"/>
          </p:cNvCxnSpPr>
          <p:nvPr/>
        </p:nvCxnSpPr>
        <p:spPr bwMode="auto">
          <a:xfrm>
            <a:off x="7346602" y="3008906"/>
            <a:ext cx="484106" cy="1423598"/>
          </a:xfrm>
          <a:prstGeom prst="straightConnector1">
            <a:avLst/>
          </a:prstGeom>
          <a:ln w="12700">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42" name="TextBox 25"/>
          <p:cNvSpPr txBox="1"/>
          <p:nvPr/>
        </p:nvSpPr>
        <p:spPr>
          <a:xfrm>
            <a:off x="6055516" y="4980458"/>
            <a:ext cx="1244722" cy="350865"/>
          </a:xfrm>
          <a:prstGeom prst="rect">
            <a:avLst/>
          </a:prstGeom>
          <a:solidFill>
            <a:srgbClr val="E0CEDE"/>
          </a:solidFill>
          <a:ln w="19050">
            <a:solidFill>
              <a:schemeClr val="accent4">
                <a:lumMod val="85000"/>
                <a:lumOff val="15000"/>
              </a:schemeClr>
            </a:solidFill>
          </a:ln>
        </p:spPr>
        <p:txBody>
          <a:bodyPr wrap="square" rtlCol="0">
            <a:spAutoFit/>
          </a:bodyPr>
          <a:lstStyle/>
          <a:p>
            <a:pPr algn="ctr">
              <a:lnSpc>
                <a:spcPct val="120000"/>
              </a:lnSpc>
            </a:pPr>
            <a:r>
              <a:rPr lang="en-US" altLang="zh-CN" sz="1400" dirty="0" smtClean="0">
                <a:solidFill>
                  <a:schemeClr val="accent4">
                    <a:lumMod val="85000"/>
                    <a:lumOff val="15000"/>
                  </a:schemeClr>
                </a:solidFill>
                <a:latin typeface="+mn-ea"/>
              </a:rPr>
              <a:t>PMF</a:t>
            </a:r>
            <a:endParaRPr lang="zh-CN" altLang="en-US" sz="1400" dirty="0">
              <a:solidFill>
                <a:schemeClr val="accent4">
                  <a:lumMod val="85000"/>
                  <a:lumOff val="15000"/>
                </a:schemeClr>
              </a:solidFill>
              <a:latin typeface="+mn-ea"/>
            </a:endParaRPr>
          </a:p>
        </p:txBody>
      </p:sp>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797" y="1648362"/>
            <a:ext cx="3682303" cy="2176461"/>
          </a:xfrm>
          <a:prstGeom prst="rect">
            <a:avLst/>
          </a:prstGeom>
        </p:spPr>
      </p:pic>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377" y="4072588"/>
            <a:ext cx="3682303" cy="2188654"/>
          </a:xfrm>
          <a:prstGeom prst="rect">
            <a:avLst/>
          </a:prstGeom>
        </p:spPr>
      </p:pic>
    </p:spTree>
    <p:custDataLst>
      <p:tags r:id="rId1"/>
    </p:custDataLst>
    <p:extLst>
      <p:ext uri="{BB962C8B-B14F-4D97-AF65-F5344CB8AC3E}">
        <p14:creationId xmlns:p14="http://schemas.microsoft.com/office/powerpoint/2010/main" val="3556413067"/>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grpId="1" nodeType="clickEffect">
                                  <p:stCondLst>
                                    <p:cond delay="0"/>
                                  </p:stCondLst>
                                  <p:childTnLst>
                                    <p:animMotion origin="layout" path="M 0 0 L 0.59027 -0.65397 " pathEditMode="relative" ptsTypes="AA">
                                      <p:cBhvr>
                                        <p:cTn id="83" dur="2000" fill="hold"/>
                                        <p:tgtEl>
                                          <p:spTgt spid="31"/>
                                        </p:tgtEl>
                                        <p:attrNameLst>
                                          <p:attrName>ppt_x</p:attrName>
                                          <p:attrName>ppt_y</p:attrName>
                                        </p:attrNameLst>
                                      </p:cBhvr>
                                    </p:animMotion>
                                  </p:childTnLst>
                                </p:cTn>
                              </p:par>
                              <p:par>
                                <p:cTn id="84" presetID="0" presetClass="path" presetSubtype="0" accel="50000" decel="50000" fill="hold" grpId="1" nodeType="withEffect">
                                  <p:stCondLst>
                                    <p:cond delay="0"/>
                                  </p:stCondLst>
                                  <p:childTnLst>
                                    <p:animMotion origin="layout" path="M 0 0 L 0.59027 -0.65397 " pathEditMode="relative" ptsTypes="AA">
                                      <p:cBhvr>
                                        <p:cTn id="85" dur="2000" fill="hold"/>
                                        <p:tgtEl>
                                          <p:spTgt spid="32"/>
                                        </p:tgtEl>
                                        <p:attrNameLst>
                                          <p:attrName>ppt_x</p:attrName>
                                          <p:attrName>ppt_y</p:attrName>
                                        </p:attrNameLst>
                                      </p:cBhvr>
                                    </p:animMotion>
                                  </p:childTnLst>
                                </p:cTn>
                              </p:par>
                              <p:par>
                                <p:cTn id="86" presetID="0" presetClass="path" presetSubtype="0" accel="50000" decel="50000" fill="hold" grpId="1" nodeType="withEffect">
                                  <p:stCondLst>
                                    <p:cond delay="0"/>
                                  </p:stCondLst>
                                  <p:childTnLst>
                                    <p:animMotion origin="layout" path="M 0 0 L 0.59027 -0.65397 " pathEditMode="relative" ptsTypes="AA">
                                      <p:cBhvr>
                                        <p:cTn id="87" dur="2000" fill="hold"/>
                                        <p:tgtEl>
                                          <p:spTgt spid="33"/>
                                        </p:tgtEl>
                                        <p:attrNameLst>
                                          <p:attrName>ppt_x</p:attrName>
                                          <p:attrName>ppt_y</p:attrName>
                                        </p:attrNameLst>
                                      </p:cBhvr>
                                    </p:animMotion>
                                  </p:childTnLst>
                                </p:cTn>
                              </p:par>
                              <p:par>
                                <p:cTn id="88" presetID="0" presetClass="path" presetSubtype="0" accel="50000" decel="50000" fill="hold" grpId="1" nodeType="withEffect">
                                  <p:stCondLst>
                                    <p:cond delay="0"/>
                                  </p:stCondLst>
                                  <p:childTnLst>
                                    <p:animMotion origin="layout" path="M 0 0 L 0.59027 -0.65397 " pathEditMode="relative" ptsTypes="AA">
                                      <p:cBhvr>
                                        <p:cTn id="89" dur="2000" fill="hold"/>
                                        <p:tgtEl>
                                          <p:spTgt spid="34"/>
                                        </p:tgtEl>
                                        <p:attrNameLst>
                                          <p:attrName>ppt_x</p:attrName>
                                          <p:attrName>ppt_y</p:attrName>
                                        </p:attrNameLst>
                                      </p:cBhvr>
                                    </p:animMotion>
                                  </p:childTnLst>
                                </p:cTn>
                              </p:par>
                              <p:par>
                                <p:cTn id="90" presetID="0" presetClass="path" presetSubtype="0" accel="50000" decel="50000" fill="hold" grpId="1" nodeType="withEffect">
                                  <p:stCondLst>
                                    <p:cond delay="0"/>
                                  </p:stCondLst>
                                  <p:childTnLst>
                                    <p:animMotion origin="layout" path="M 0 0 L 0.59027 -0.65397 " pathEditMode="relative" ptsTypes="AA">
                                      <p:cBhvr>
                                        <p:cTn id="91" dur="2000" fill="hold"/>
                                        <p:tgtEl>
                                          <p:spTgt spid="35"/>
                                        </p:tgtEl>
                                        <p:attrNameLst>
                                          <p:attrName>ppt_x</p:attrName>
                                          <p:attrName>ppt_y</p:attrName>
                                        </p:attrNameLst>
                                      </p:cBhvr>
                                    </p:animMotion>
                                  </p:childTnLst>
                                </p:cTn>
                              </p:par>
                              <p:par>
                                <p:cTn id="92" presetID="0" presetClass="path" presetSubtype="0" accel="50000" decel="50000" fill="hold" grpId="1" nodeType="withEffect">
                                  <p:stCondLst>
                                    <p:cond delay="0"/>
                                  </p:stCondLst>
                                  <p:childTnLst>
                                    <p:animMotion origin="layout" path="M 0 0 L 0.59027 -0.65397 " pathEditMode="relative" ptsTypes="AA">
                                      <p:cBhvr>
                                        <p:cTn id="93" dur="2000" fill="hold"/>
                                        <p:tgtEl>
                                          <p:spTgt spid="36"/>
                                        </p:tgtEl>
                                        <p:attrNameLst>
                                          <p:attrName>ppt_x</p:attrName>
                                          <p:attrName>ppt_y</p:attrName>
                                        </p:attrNameLst>
                                      </p:cBhvr>
                                    </p:animMotion>
                                  </p:childTnLst>
                                </p:cTn>
                              </p:par>
                              <p:par>
                                <p:cTn id="94" presetID="0" presetClass="path" presetSubtype="0" accel="50000" decel="50000" fill="hold" nodeType="withEffect">
                                  <p:stCondLst>
                                    <p:cond delay="0"/>
                                  </p:stCondLst>
                                  <p:childTnLst>
                                    <p:animMotion origin="layout" path="M 0 0 L 0.59027 -0.65397 " pathEditMode="relative" ptsTypes="AA">
                                      <p:cBhvr>
                                        <p:cTn id="95" dur="2000" fill="hold"/>
                                        <p:tgtEl>
                                          <p:spTgt spid="37"/>
                                        </p:tgtEl>
                                        <p:attrNameLst>
                                          <p:attrName>ppt_x</p:attrName>
                                          <p:attrName>ppt_y</p:attrName>
                                        </p:attrNameLst>
                                      </p:cBhvr>
                                    </p:animMotion>
                                  </p:childTnLst>
                                </p:cTn>
                              </p:par>
                              <p:par>
                                <p:cTn id="96" presetID="0" presetClass="path" presetSubtype="0" accel="50000" decel="50000" fill="hold" nodeType="withEffect">
                                  <p:stCondLst>
                                    <p:cond delay="0"/>
                                  </p:stCondLst>
                                  <p:childTnLst>
                                    <p:animMotion origin="layout" path="M 0 0 L 0.59027 -0.65397 " pathEditMode="relative" ptsTypes="AA">
                                      <p:cBhvr>
                                        <p:cTn id="97" dur="2000" fill="hold"/>
                                        <p:tgtEl>
                                          <p:spTgt spid="38"/>
                                        </p:tgtEl>
                                        <p:attrNameLst>
                                          <p:attrName>ppt_x</p:attrName>
                                          <p:attrName>ppt_y</p:attrName>
                                        </p:attrNameLst>
                                      </p:cBhvr>
                                    </p:animMotion>
                                  </p:childTnLst>
                                </p:cTn>
                              </p:par>
                              <p:par>
                                <p:cTn id="98" presetID="0" presetClass="path" presetSubtype="0" accel="50000" decel="50000" fill="hold" nodeType="withEffect">
                                  <p:stCondLst>
                                    <p:cond delay="0"/>
                                  </p:stCondLst>
                                  <p:childTnLst>
                                    <p:animMotion origin="layout" path="M 0 0 L 0.59027 -0.65397 " pathEditMode="relative" ptsTypes="AA">
                                      <p:cBhvr>
                                        <p:cTn id="99" dur="2000" fill="hold"/>
                                        <p:tgtEl>
                                          <p:spTgt spid="39"/>
                                        </p:tgtEl>
                                        <p:attrNameLst>
                                          <p:attrName>ppt_x</p:attrName>
                                          <p:attrName>ppt_y</p:attrName>
                                        </p:attrNameLst>
                                      </p:cBhvr>
                                    </p:animMotion>
                                  </p:childTnLst>
                                </p:cTn>
                              </p:par>
                              <p:par>
                                <p:cTn id="100" presetID="0" presetClass="path" presetSubtype="0" accel="50000" decel="50000" fill="hold" nodeType="withEffect">
                                  <p:stCondLst>
                                    <p:cond delay="0"/>
                                  </p:stCondLst>
                                  <p:childTnLst>
                                    <p:animMotion origin="layout" path="M 0 0 L 0.59027 -0.65397 " pathEditMode="relative" ptsTypes="AA">
                                      <p:cBhvr>
                                        <p:cTn id="101" dur="2000" fill="hold"/>
                                        <p:tgtEl>
                                          <p:spTgt spid="40"/>
                                        </p:tgtEl>
                                        <p:attrNameLst>
                                          <p:attrName>ppt_x</p:attrName>
                                          <p:attrName>ppt_y</p:attrName>
                                        </p:attrNameLst>
                                      </p:cBhvr>
                                    </p:animMotion>
                                  </p:childTnLst>
                                </p:cTn>
                              </p:par>
                              <p:par>
                                <p:cTn id="102" presetID="0" presetClass="path" presetSubtype="0" accel="50000" decel="50000" fill="hold" nodeType="withEffect">
                                  <p:stCondLst>
                                    <p:cond delay="0"/>
                                  </p:stCondLst>
                                  <p:childTnLst>
                                    <p:animMotion origin="layout" path="M 0 0 L 0.59027 -0.65397 " pathEditMode="relative" ptsTypes="AA">
                                      <p:cBhvr>
                                        <p:cTn id="103" dur="2000" fill="hold"/>
                                        <p:tgtEl>
                                          <p:spTgt spid="41"/>
                                        </p:tgtEl>
                                        <p:attrNameLst>
                                          <p:attrName>ppt_x</p:attrName>
                                          <p:attrName>ppt_y</p:attrName>
                                        </p:attrNameLst>
                                      </p:cBhvr>
                                    </p:animMotion>
                                  </p:childTnLst>
                                </p:cTn>
                              </p:par>
                              <p:par>
                                <p:cTn id="104" presetID="0" presetClass="path" presetSubtype="0" accel="50000" decel="50000" fill="hold" grpId="1" nodeType="withEffect">
                                  <p:stCondLst>
                                    <p:cond delay="0"/>
                                  </p:stCondLst>
                                  <p:childTnLst>
                                    <p:animMotion origin="layout" path="M 0 0 L 0.59027 -0.65397 " pathEditMode="relative" ptsTypes="AA">
                                      <p:cBhvr>
                                        <p:cTn id="105" dur="2000" fill="hold"/>
                                        <p:tgtEl>
                                          <p:spTgt spid="42"/>
                                        </p:tgtEl>
                                        <p:attrNameLst>
                                          <p:attrName>ppt_x</p:attrName>
                                          <p:attrName>ppt_y</p:attrName>
                                        </p:attrNameLst>
                                      </p:cBhvr>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 grpId="0"/>
      <p:bldP spid="29" grpId="0"/>
      <p:bldP spid="6" grpId="0"/>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42" grpId="0" animBg="1"/>
      <p:bldP spid="4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12</a:t>
            </a:fld>
            <a:r>
              <a:rPr lang="en-US" smtClean="0"/>
              <a:t> / 26</a:t>
            </a:r>
            <a:endParaRPr lang="en-US" dirty="0"/>
          </a:p>
        </p:txBody>
      </p:sp>
      <p:sp>
        <p:nvSpPr>
          <p:cNvPr id="16" name="矩形 15"/>
          <p:cNvSpPr/>
          <p:nvPr/>
        </p:nvSpPr>
        <p:spPr>
          <a:xfrm>
            <a:off x="1955370" y="5318639"/>
            <a:ext cx="1832860" cy="261610"/>
          </a:xfrm>
          <a:prstGeom prst="rect">
            <a:avLst/>
          </a:prstGeom>
        </p:spPr>
        <p:txBody>
          <a:bodyPr wrap="square">
            <a:spAutoFit/>
          </a:bodyPr>
          <a:lstStyle/>
          <a:p>
            <a:pPr lvl="0" algn="just"/>
            <a:r>
              <a:rPr lang="zh-CN" altLang="en-US" sz="1100" dirty="0">
                <a:solidFill>
                  <a:srgbClr val="666666"/>
                </a:solidFill>
                <a:latin typeface="微软雅黑" panose="020B0503020204020204" pitchFamily="34" charset="-122"/>
                <a:ea typeface="微软雅黑" panose="020B0503020204020204" pitchFamily="34" charset="-122"/>
              </a:rPr>
              <a:t>不同算法的运行时间比对</a:t>
            </a:r>
            <a:endParaRPr lang="zh-HK" altLang="zh-HK" sz="1100" dirty="0">
              <a:solidFill>
                <a:srgbClr val="666666"/>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5357438" y="1493838"/>
            <a:ext cx="3147990" cy="1071062"/>
          </a:xfrm>
          <a:prstGeom prst="rect">
            <a:avLst/>
          </a:prstGeom>
          <a:noFill/>
        </p:spPr>
        <p:txBody>
          <a:bodyPr wrap="square" rtlCol="0">
            <a:spAutoFit/>
          </a:bodyPr>
          <a:lstStyle/>
          <a:p>
            <a:pPr lvl="0" algn="just">
              <a:defRPr/>
            </a:pPr>
            <a:r>
              <a:rPr lang="zh-CN" altLang="en-US" dirty="0">
                <a:solidFill>
                  <a:srgbClr val="1B4171"/>
                </a:solidFill>
                <a:latin typeface="华文黑体" pitchFamily="2" charset="-122"/>
                <a:ea typeface="华文黑体" pitchFamily="2" charset="-122"/>
                <a:cs typeface="华文黑体" pitchFamily="2" charset="-122"/>
              </a:rPr>
              <a:t>结论与分析：</a:t>
            </a:r>
            <a:endParaRPr lang="en-US" altLang="zh-CN" dirty="0">
              <a:solidFill>
                <a:srgbClr val="1B4171"/>
              </a:solidFill>
              <a:latin typeface="华文黑体" pitchFamily="2" charset="-122"/>
              <a:ea typeface="华文黑体" pitchFamily="2"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四个算法的运行时间关系</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满足：</a:t>
            </a:r>
            <a:endParaRPr lang="zh-CN" altLang="en-US" sz="1800" dirty="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58" name="文本框 57"/>
          <p:cNvSpPr txBox="1"/>
          <p:nvPr/>
        </p:nvSpPr>
        <p:spPr>
          <a:xfrm>
            <a:off x="115895" y="1166478"/>
            <a:ext cx="5819956"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en-US" altLang="zh-CN" dirty="0" err="1" smtClean="0">
                <a:solidFill>
                  <a:srgbClr val="1B4171"/>
                </a:solidFill>
                <a:latin typeface="华文细黑" panose="02010600040101010101" pitchFamily="2" charset="-122"/>
                <a:ea typeface="华文细黑" panose="02010600040101010101" pitchFamily="2" charset="-122"/>
                <a:cs typeface="华文黑体" pitchFamily="2" charset="-122"/>
              </a:rPr>
              <a:t>SeqSoPMF</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实验结果</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23" name="TextBox 25"/>
          <p:cNvSpPr txBox="1"/>
          <p:nvPr/>
        </p:nvSpPr>
        <p:spPr>
          <a:xfrm>
            <a:off x="6225769" y="4115774"/>
            <a:ext cx="996849" cy="295466"/>
          </a:xfrm>
          <a:prstGeom prst="rect">
            <a:avLst/>
          </a:prstGeom>
          <a:solidFill>
            <a:srgbClr val="E0CEDE"/>
          </a:solidFill>
          <a:ln w="19050">
            <a:solidFill>
              <a:srgbClr val="FF0000"/>
            </a:solidFill>
          </a:ln>
        </p:spPr>
        <p:txBody>
          <a:bodyPr wrap="square" rtlCol="0">
            <a:spAutoFit/>
          </a:bodyPr>
          <a:lstStyle/>
          <a:p>
            <a:pPr algn="ctr">
              <a:lnSpc>
                <a:spcPct val="120000"/>
              </a:lnSpc>
            </a:pPr>
            <a:r>
              <a:rPr lang="en-US" altLang="zh-CN" sz="1100" b="1" dirty="0" err="1" smtClean="0">
                <a:solidFill>
                  <a:srgbClr val="FF0000"/>
                </a:solidFill>
                <a:latin typeface="+mn-ea"/>
              </a:rPr>
              <a:t>SeqSoPMF</a:t>
            </a:r>
            <a:endParaRPr lang="zh-CN" altLang="en-US" sz="1100" b="1" dirty="0">
              <a:solidFill>
                <a:srgbClr val="FF0000"/>
              </a:solidFill>
              <a:latin typeface="+mn-ea"/>
            </a:endParaRPr>
          </a:p>
        </p:txBody>
      </p:sp>
      <p:sp>
        <p:nvSpPr>
          <p:cNvPr id="26" name="TextBox 25"/>
          <p:cNvSpPr txBox="1"/>
          <p:nvPr/>
        </p:nvSpPr>
        <p:spPr>
          <a:xfrm>
            <a:off x="6139544" y="4678458"/>
            <a:ext cx="1156523" cy="295466"/>
          </a:xfrm>
          <a:prstGeom prst="rect">
            <a:avLst/>
          </a:prstGeom>
          <a:solidFill>
            <a:srgbClr val="E0CEDE"/>
          </a:solidFill>
          <a:ln w="19050">
            <a:solidFill>
              <a:schemeClr val="accent6">
                <a:lumMod val="50000"/>
              </a:schemeClr>
            </a:solidFill>
          </a:ln>
        </p:spPr>
        <p:txBody>
          <a:bodyPr wrap="square" rtlCol="0">
            <a:spAutoFit/>
          </a:bodyPr>
          <a:lstStyle/>
          <a:p>
            <a:pPr algn="ctr">
              <a:lnSpc>
                <a:spcPct val="120000"/>
              </a:lnSpc>
            </a:pPr>
            <a:r>
              <a:rPr lang="en-US" altLang="zh-CN" sz="1100" dirty="0" err="1" smtClean="0">
                <a:solidFill>
                  <a:schemeClr val="accent6">
                    <a:lumMod val="50000"/>
                  </a:schemeClr>
                </a:solidFill>
                <a:latin typeface="+mn-ea"/>
              </a:rPr>
              <a:t>SequentialMF</a:t>
            </a:r>
            <a:endParaRPr lang="zh-CN" altLang="en-US" sz="1100" dirty="0">
              <a:solidFill>
                <a:schemeClr val="accent6">
                  <a:lumMod val="50000"/>
                </a:schemeClr>
              </a:solidFill>
              <a:latin typeface="+mn-ea"/>
            </a:endParaRPr>
          </a:p>
        </p:txBody>
      </p:sp>
      <p:sp>
        <p:nvSpPr>
          <p:cNvPr id="27" name="TextBox 25"/>
          <p:cNvSpPr txBox="1"/>
          <p:nvPr/>
        </p:nvSpPr>
        <p:spPr>
          <a:xfrm>
            <a:off x="6315862" y="3582116"/>
            <a:ext cx="805157" cy="295466"/>
          </a:xfrm>
          <a:prstGeom prst="rect">
            <a:avLst/>
          </a:prstGeom>
          <a:solidFill>
            <a:srgbClr val="E0CEDE"/>
          </a:solidFill>
          <a:ln w="19050">
            <a:solidFill>
              <a:srgbClr val="7030A0"/>
            </a:solidFill>
          </a:ln>
        </p:spPr>
        <p:txBody>
          <a:bodyPr wrap="square" rtlCol="0">
            <a:spAutoFit/>
          </a:bodyPr>
          <a:lstStyle/>
          <a:p>
            <a:pPr algn="ctr">
              <a:lnSpc>
                <a:spcPct val="120000"/>
              </a:lnSpc>
            </a:pPr>
            <a:r>
              <a:rPr lang="en-US" altLang="zh-CN" sz="1100" dirty="0" err="1" smtClean="0">
                <a:solidFill>
                  <a:schemeClr val="accent1">
                    <a:lumMod val="50000"/>
                  </a:schemeClr>
                </a:solidFill>
                <a:latin typeface="+mn-ea"/>
              </a:rPr>
              <a:t>SocialMF</a:t>
            </a:r>
            <a:endParaRPr lang="zh-CN" altLang="en-US" sz="1100" dirty="0">
              <a:solidFill>
                <a:schemeClr val="accent1">
                  <a:lumMod val="50000"/>
                </a:schemeClr>
              </a:solidFill>
              <a:latin typeface="+mn-ea"/>
            </a:endParaRPr>
          </a:p>
        </p:txBody>
      </p:sp>
      <p:sp>
        <p:nvSpPr>
          <p:cNvPr id="28" name="TextBox 25"/>
          <p:cNvSpPr txBox="1"/>
          <p:nvPr/>
        </p:nvSpPr>
        <p:spPr>
          <a:xfrm>
            <a:off x="6402947" y="3056977"/>
            <a:ext cx="613469" cy="295466"/>
          </a:xfrm>
          <a:prstGeom prst="rect">
            <a:avLst/>
          </a:prstGeom>
          <a:solidFill>
            <a:srgbClr val="E0CEDE"/>
          </a:solidFill>
          <a:ln w="19050">
            <a:solidFill>
              <a:schemeClr val="accent4">
                <a:lumMod val="85000"/>
                <a:lumOff val="15000"/>
              </a:schemeClr>
            </a:solidFill>
          </a:ln>
        </p:spPr>
        <p:txBody>
          <a:bodyPr wrap="square" rtlCol="0">
            <a:spAutoFit/>
          </a:bodyPr>
          <a:lstStyle/>
          <a:p>
            <a:pPr algn="ctr">
              <a:lnSpc>
                <a:spcPct val="120000"/>
              </a:lnSpc>
            </a:pPr>
            <a:r>
              <a:rPr lang="en-US" altLang="zh-CN" sz="1100" dirty="0" smtClean="0">
                <a:solidFill>
                  <a:schemeClr val="accent4">
                    <a:lumMod val="85000"/>
                    <a:lumOff val="15000"/>
                  </a:schemeClr>
                </a:solidFill>
                <a:latin typeface="+mn-ea"/>
              </a:rPr>
              <a:t>PMF</a:t>
            </a:r>
            <a:endParaRPr lang="zh-CN" altLang="en-US" sz="1100" dirty="0">
              <a:solidFill>
                <a:schemeClr val="accent4">
                  <a:lumMod val="85000"/>
                  <a:lumOff val="15000"/>
                </a:schemeClr>
              </a:solidFill>
              <a:latin typeface="+mn-ea"/>
            </a:endParaRPr>
          </a:p>
        </p:txBody>
      </p:sp>
      <p:cxnSp>
        <p:nvCxnSpPr>
          <p:cNvPr id="4" name="直接箭头连接符 3"/>
          <p:cNvCxnSpPr/>
          <p:nvPr/>
        </p:nvCxnSpPr>
        <p:spPr bwMode="auto">
          <a:xfrm flipH="1" flipV="1">
            <a:off x="7779659" y="3056977"/>
            <a:ext cx="14514" cy="191694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989576" y="3083093"/>
            <a:ext cx="723275" cy="307777"/>
          </a:xfrm>
          <a:prstGeom prst="rect">
            <a:avLst/>
          </a:prstGeom>
        </p:spPr>
        <p:txBody>
          <a:bodyPr wrap="none">
            <a:spAutoFit/>
          </a:bodyPr>
          <a:lstStyle/>
          <a:p>
            <a:r>
              <a:rPr lang="zh-CN" altLang="en-US" sz="1400" dirty="0">
                <a:solidFill>
                  <a:srgbClr val="1B4171"/>
                </a:solidFill>
                <a:latin typeface="黑体" panose="02010609060101010101" pitchFamily="49" charset="-122"/>
                <a:ea typeface="黑体" panose="02010609060101010101" pitchFamily="49" charset="-122"/>
                <a:cs typeface="华文黑体" pitchFamily="2" charset="-122"/>
              </a:rPr>
              <a:t>耗时少</a:t>
            </a:r>
          </a:p>
        </p:txBody>
      </p:sp>
      <p:sp>
        <p:nvSpPr>
          <p:cNvPr id="30" name="矩形 29"/>
          <p:cNvSpPr/>
          <p:nvPr/>
        </p:nvSpPr>
        <p:spPr>
          <a:xfrm>
            <a:off x="7989575" y="4666147"/>
            <a:ext cx="723275" cy="307777"/>
          </a:xfrm>
          <a:prstGeom prst="rect">
            <a:avLst/>
          </a:prstGeom>
        </p:spPr>
        <p:txBody>
          <a:bodyPr wrap="none">
            <a:spAutoFit/>
          </a:bodyPr>
          <a:lstStyle/>
          <a:p>
            <a:r>
              <a:rPr lang="zh-CN" altLang="en-US" sz="1400" dirty="0" smtClean="0">
                <a:solidFill>
                  <a:srgbClr val="1B4171"/>
                </a:solidFill>
                <a:latin typeface="黑体" panose="02010609060101010101" pitchFamily="49" charset="-122"/>
                <a:ea typeface="黑体" panose="02010609060101010101" pitchFamily="49" charset="-122"/>
                <a:cs typeface="华文黑体" pitchFamily="2" charset="-122"/>
              </a:rPr>
              <a:t>耗时多</a:t>
            </a:r>
            <a:endParaRPr lang="zh-CN" altLang="en-US" sz="1400" dirty="0">
              <a:solidFill>
                <a:srgbClr val="1B4171"/>
              </a:solidFill>
              <a:latin typeface="黑体" panose="02010609060101010101" pitchFamily="49" charset="-122"/>
              <a:ea typeface="黑体" panose="02010609060101010101" pitchFamily="49" charset="-122"/>
              <a:cs typeface="华文黑体"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07" y="1835959"/>
            <a:ext cx="4938188" cy="3218967"/>
          </a:xfrm>
          <a:prstGeom prst="rect">
            <a:avLst/>
          </a:prstGeom>
        </p:spPr>
      </p:pic>
    </p:spTree>
    <p:custDataLst>
      <p:tags r:id="rId1"/>
    </p:custDataLst>
    <p:extLst>
      <p:ext uri="{BB962C8B-B14F-4D97-AF65-F5344CB8AC3E}">
        <p14:creationId xmlns:p14="http://schemas.microsoft.com/office/powerpoint/2010/main" val="2405587309"/>
      </p:ext>
    </p:extLst>
  </p:cSld>
  <p:clrMapOvr>
    <a:masterClrMapping/>
  </p:clrMapOvr>
  <p:transition advTm="35224">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b="0" dirty="0" smtClean="0">
                <a:latin typeface="黑体" pitchFamily="49" charset="-122"/>
                <a:ea typeface="黑体" pitchFamily="49" charset="-122"/>
              </a:rPr>
              <a:t>研究内容</a:t>
            </a:r>
          </a:p>
        </p:txBody>
      </p:sp>
      <p:sp>
        <p:nvSpPr>
          <p:cNvPr id="9" name="灯片编号占位符 8"/>
          <p:cNvSpPr>
            <a:spLocks noGrp="1"/>
          </p:cNvSpPr>
          <p:nvPr>
            <p:ph type="sldNum" sz="quarter" idx="10"/>
          </p:nvPr>
        </p:nvSpPr>
        <p:spPr/>
        <p:txBody>
          <a:bodyPr/>
          <a:lstStyle/>
          <a:p>
            <a:pPr>
              <a:defRPr/>
            </a:pPr>
            <a:fld id="{0D651279-411D-4633-B7EF-14A641C87087}" type="slidenum">
              <a:rPr lang="zh-CN" altLang="en-US" smtClean="0"/>
              <a:pPr>
                <a:defRPr/>
              </a:pPr>
              <a:t>13</a:t>
            </a:fld>
            <a:r>
              <a:rPr lang="en-US" smtClean="0"/>
              <a:t> / 26</a:t>
            </a:r>
            <a:endParaRPr lang="en-US" dirty="0"/>
          </a:p>
        </p:txBody>
      </p:sp>
      <p:sp>
        <p:nvSpPr>
          <p:cNvPr id="8" name="椭圆 7"/>
          <p:cNvSpPr/>
          <p:nvPr/>
        </p:nvSpPr>
        <p:spPr>
          <a:xfrm>
            <a:off x="656598" y="2724064"/>
            <a:ext cx="2044873" cy="2044873"/>
          </a:xfrm>
          <a:prstGeom prst="ellipse">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0" name="Group 12"/>
          <p:cNvGrpSpPr>
            <a:grpSpLocks noChangeAspect="1"/>
          </p:cNvGrpSpPr>
          <p:nvPr/>
        </p:nvGrpSpPr>
        <p:grpSpPr bwMode="auto">
          <a:xfrm>
            <a:off x="1126812" y="3105833"/>
            <a:ext cx="1361803" cy="1281345"/>
            <a:chOff x="3333" y="1044"/>
            <a:chExt cx="3267" cy="2854"/>
          </a:xfrm>
          <a:solidFill>
            <a:schemeClr val="bg1"/>
          </a:solidFill>
        </p:grpSpPr>
        <p:sp>
          <p:nvSpPr>
            <p:cNvPr id="11"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3"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7"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8"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9"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0"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1"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22" name="文本框 21"/>
          <p:cNvSpPr txBox="1"/>
          <p:nvPr/>
        </p:nvSpPr>
        <p:spPr>
          <a:xfrm>
            <a:off x="3784263" y="4387178"/>
            <a:ext cx="4879025" cy="461665"/>
          </a:xfrm>
          <a:prstGeom prst="rect">
            <a:avLst/>
          </a:prstGeom>
          <a:noFill/>
        </p:spPr>
        <p:txBody>
          <a:bodyPr wrap="square" rtlCol="0" anchor="b">
            <a:spAutoFit/>
          </a:bodyPr>
          <a:lstStyle/>
          <a:p>
            <a:r>
              <a:rPr lang="zh-CN" altLang="en-US" b="1" dirty="0">
                <a:solidFill>
                  <a:srgbClr val="C92927"/>
                </a:solidFill>
                <a:latin typeface="华文细黑" pitchFamily="2" charset="-122"/>
                <a:ea typeface="华文细黑" pitchFamily="2" charset="-122"/>
              </a:rPr>
              <a:t>基于用户偏好估计的协同过滤算法</a:t>
            </a:r>
            <a:endParaRPr lang="zh-HK" altLang="en-US" b="1" dirty="0">
              <a:solidFill>
                <a:srgbClr val="C92927"/>
              </a:solidFill>
              <a:latin typeface="华文细黑" pitchFamily="2" charset="-122"/>
              <a:ea typeface="华文细黑" pitchFamily="2" charset="-122"/>
            </a:endParaRPr>
          </a:p>
        </p:txBody>
      </p:sp>
      <p:grpSp>
        <p:nvGrpSpPr>
          <p:cNvPr id="23" name="组合 22"/>
          <p:cNvGrpSpPr/>
          <p:nvPr/>
        </p:nvGrpSpPr>
        <p:grpSpPr>
          <a:xfrm>
            <a:off x="3158599" y="1892300"/>
            <a:ext cx="221360" cy="3708400"/>
            <a:chOff x="3615799" y="1892300"/>
            <a:chExt cx="221360" cy="3708400"/>
          </a:xfrm>
          <a:solidFill>
            <a:srgbClr val="3366CC"/>
          </a:solidFill>
        </p:grpSpPr>
        <p:cxnSp>
          <p:nvCxnSpPr>
            <p:cNvPr id="24" name="直接连接符 23"/>
            <p:cNvCxnSpPr/>
            <p:nvPr/>
          </p:nvCxnSpPr>
          <p:spPr>
            <a:xfrm>
              <a:off x="3726479" y="1892300"/>
              <a:ext cx="0" cy="3708400"/>
            </a:xfrm>
            <a:prstGeom prst="line">
              <a:avLst/>
            </a:prstGeom>
            <a:grpFill/>
            <a:ln w="19050">
              <a:solidFill>
                <a:srgbClr val="3366CC"/>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615799" y="4554341"/>
              <a:ext cx="221360" cy="221360"/>
            </a:xfrm>
            <a:prstGeom prst="ellipse">
              <a:avLst/>
            </a:prstGeom>
            <a:grp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椭圆 25"/>
            <p:cNvSpPr/>
            <p:nvPr/>
          </p:nvSpPr>
          <p:spPr>
            <a:xfrm>
              <a:off x="3615799" y="2698305"/>
              <a:ext cx="221360" cy="221360"/>
            </a:xfrm>
            <a:prstGeom prst="ellipse">
              <a:avLst/>
            </a:prstGeom>
            <a:grp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7" name="文本框 26"/>
          <p:cNvSpPr txBox="1"/>
          <p:nvPr/>
        </p:nvSpPr>
        <p:spPr>
          <a:xfrm>
            <a:off x="3784263" y="2595855"/>
            <a:ext cx="5331417" cy="461665"/>
          </a:xfrm>
          <a:prstGeom prst="rect">
            <a:avLst/>
          </a:prstGeom>
          <a:noFill/>
        </p:spPr>
        <p:txBody>
          <a:bodyPr wrap="square" rtlCol="0" anchor="b">
            <a:spAutoFit/>
          </a:bodyPr>
          <a:lstStyle/>
          <a:p>
            <a:pPr marL="342900" lvl="1" indent="-342900" eaLnBrk="0" hangingPunct="0">
              <a:spcBef>
                <a:spcPct val="20000"/>
              </a:spcBef>
              <a:buClr>
                <a:schemeClr val="hlink"/>
              </a:buClr>
              <a:defRPr/>
            </a:pPr>
            <a:r>
              <a:rPr lang="zh-CN" altLang="en-US" b="1" dirty="0">
                <a:solidFill>
                  <a:srgbClr val="1B4171"/>
                </a:solidFill>
                <a:latin typeface="华文细黑" pitchFamily="2" charset="-122"/>
                <a:ea typeface="华文细黑" pitchFamily="2" charset="-122"/>
              </a:rPr>
              <a:t>基于时序社交关系的协同过滤算法</a:t>
            </a:r>
            <a:endParaRPr lang="zh-HK" altLang="en-US" b="1" dirty="0">
              <a:solidFill>
                <a:srgbClr val="1B4171"/>
              </a:solidFill>
              <a:latin typeface="华文细黑" pitchFamily="2" charset="-122"/>
              <a:ea typeface="华文细黑" pitchFamily="2" charset="-122"/>
            </a:endParaRPr>
          </a:p>
        </p:txBody>
      </p:sp>
    </p:spTree>
    <p:custDataLst>
      <p:tags r:id="rId1"/>
    </p:custDataLst>
    <p:extLst>
      <p:ext uri="{BB962C8B-B14F-4D97-AF65-F5344CB8AC3E}">
        <p14:creationId xmlns:p14="http://schemas.microsoft.com/office/powerpoint/2010/main" val="1936775182"/>
      </p:ext>
    </p:extLst>
  </p:cSld>
  <p:clrMapOvr>
    <a:masterClrMapping/>
  </p:clrMapOvr>
  <p:transition advTm="57487">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85200" y="1324800"/>
            <a:ext cx="7848502" cy="1408100"/>
          </a:xfrm>
        </p:spPr>
        <p:txBody>
          <a:bodyPr/>
          <a:lstStyle/>
          <a:p>
            <a:r>
              <a:rPr lang="zh-CN" altLang="en-US" dirty="0" smtClean="0">
                <a:solidFill>
                  <a:srgbClr val="1B4171"/>
                </a:solidFill>
                <a:latin typeface="黑体" panose="02010609060101010101" pitchFamily="49" charset="-122"/>
                <a:ea typeface="黑体" panose="02010609060101010101" pitchFamily="49" charset="-122"/>
                <a:cs typeface="华文黑体" pitchFamily="2" charset="-122"/>
              </a:rPr>
              <a:t>定义商品标签相似度</a:t>
            </a:r>
            <a:endParaRPr lang="en-US" altLang="zh-CN" dirty="0" smtClean="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内容占位符 6"/>
          <p:cNvSpPr txBox="1">
            <a:spLocks/>
          </p:cNvSpPr>
          <p:nvPr/>
        </p:nvSpPr>
        <p:spPr bwMode="auto">
          <a:xfrm>
            <a:off x="385200" y="2808301"/>
            <a:ext cx="7848502" cy="7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r>
              <a:rPr lang="zh-CN" altLang="en-US" sz="2800" kern="0" dirty="0" smtClean="0">
                <a:solidFill>
                  <a:srgbClr val="1B4171"/>
                </a:solidFill>
                <a:latin typeface="黑体" panose="02010609060101010101" pitchFamily="49" charset="-122"/>
                <a:ea typeface="黑体" panose="02010609060101010101" pitchFamily="49" charset="-122"/>
                <a:cs typeface="华文黑体" pitchFamily="2" charset="-122"/>
              </a:rPr>
              <a:t>估计用户偏好</a:t>
            </a:r>
            <a:endParaRPr kumimoji="0" lang="en-US" altLang="zh-CN" sz="2800" b="0" i="0" u="none" strike="noStrike" kern="0" cap="none" spc="0" normalizeH="0" baseline="0" noProof="0" dirty="0" smtClean="0">
              <a:ln>
                <a:noFill/>
              </a:ln>
              <a:solidFill>
                <a:srgbClr val="1B4171"/>
              </a:solidFill>
              <a:effectLst/>
              <a:uLnTx/>
              <a:uFillTx/>
              <a:latin typeface="黑体" panose="02010609060101010101" pitchFamily="49" charset="-122"/>
              <a:ea typeface="黑体" panose="02010609060101010101" pitchFamily="49" charset="-122"/>
              <a:cs typeface="华文黑体" pitchFamily="2" charset="-122"/>
            </a:endParaRPr>
          </a:p>
        </p:txBody>
      </p:sp>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14</a:t>
            </a:fld>
            <a:r>
              <a:rPr lang="en-US" smtClean="0"/>
              <a:t> / 26</a:t>
            </a:r>
            <a:endParaRPr lang="en-US" dirty="0"/>
          </a:p>
        </p:txBody>
      </p:sp>
      <p:graphicFrame>
        <p:nvGraphicFramePr>
          <p:cNvPr id="47" name="对象 46"/>
          <p:cNvGraphicFramePr>
            <a:graphicFrameLocks noChangeAspect="1"/>
          </p:cNvGraphicFramePr>
          <p:nvPr>
            <p:extLst>
              <p:ext uri="{D42A27DB-BD31-4B8C-83A1-F6EECF244321}">
                <p14:modId xmlns:p14="http://schemas.microsoft.com/office/powerpoint/2010/main" val="1535519271"/>
              </p:ext>
            </p:extLst>
          </p:nvPr>
        </p:nvGraphicFramePr>
        <p:xfrm>
          <a:off x="2033450" y="2010928"/>
          <a:ext cx="3155950" cy="606425"/>
        </p:xfrm>
        <a:graphic>
          <a:graphicData uri="http://schemas.openxmlformats.org/presentationml/2006/ole">
            <mc:AlternateContent xmlns:mc="http://schemas.openxmlformats.org/markup-compatibility/2006">
              <mc:Choice xmlns:v="urn:schemas-microsoft-com:vml" Requires="v">
                <p:oleObj spid="_x0000_s156754" name="Formula" r:id="rId6" imgW="2048760" imgH="395280" progId="Equation.Ribbit">
                  <p:embed/>
                </p:oleObj>
              </mc:Choice>
              <mc:Fallback>
                <p:oleObj name="Formula" r:id="rId6" imgW="2048760" imgH="395280" progId="Equation.Ribbit">
                  <p:embed/>
                  <p:pic>
                    <p:nvPicPr>
                      <p:cNvPr id="7" name="对象 6"/>
                      <p:cNvPicPr>
                        <a:picLocks noChangeAspect="1" noChangeArrowheads="1"/>
                      </p:cNvPicPr>
                      <p:nvPr/>
                    </p:nvPicPr>
                    <p:blipFill>
                      <a:blip r:embed="rId7"/>
                      <a:srcRect/>
                      <a:stretch>
                        <a:fillRect/>
                      </a:stretch>
                    </p:blipFill>
                    <p:spPr bwMode="auto">
                      <a:xfrm>
                        <a:off x="2033450" y="2010928"/>
                        <a:ext cx="3155950" cy="606425"/>
                      </a:xfrm>
                      <a:prstGeom prst="rect">
                        <a:avLst/>
                      </a:prstGeom>
                      <a:noFill/>
                    </p:spPr>
                  </p:pic>
                </p:oleObj>
              </mc:Fallback>
            </mc:AlternateContent>
          </a:graphicData>
        </a:graphic>
      </p:graphicFrame>
      <p:grpSp>
        <p:nvGrpSpPr>
          <p:cNvPr id="9" name="组合 8"/>
          <p:cNvGrpSpPr/>
          <p:nvPr/>
        </p:nvGrpSpPr>
        <p:grpSpPr>
          <a:xfrm>
            <a:off x="5784443" y="1439434"/>
            <a:ext cx="1854216" cy="1354239"/>
            <a:chOff x="6038554" y="1312126"/>
            <a:chExt cx="1854216" cy="1354239"/>
          </a:xfrm>
        </p:grpSpPr>
        <p:pic>
          <p:nvPicPr>
            <p:cNvPr id="4" name="图片 3"/>
            <p:cNvPicPr>
              <a:picLocks noChangeAspect="1"/>
            </p:cNvPicPr>
            <p:nvPr/>
          </p:nvPicPr>
          <p:blipFill>
            <a:blip r:embed="rId8"/>
            <a:stretch>
              <a:fillRect/>
            </a:stretch>
          </p:blipFill>
          <p:spPr>
            <a:xfrm>
              <a:off x="6038554" y="1312126"/>
              <a:ext cx="1854216" cy="1354239"/>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626302382"/>
                </p:ext>
              </p:extLst>
            </p:nvPr>
          </p:nvGraphicFramePr>
          <p:xfrm>
            <a:off x="6522909" y="1749651"/>
            <a:ext cx="91980" cy="267581"/>
          </p:xfrm>
          <a:graphic>
            <a:graphicData uri="http://schemas.openxmlformats.org/presentationml/2006/ole">
              <mc:AlternateContent xmlns:mc="http://schemas.openxmlformats.org/markup-compatibility/2006">
                <mc:Choice xmlns:v="urn:schemas-microsoft-com:vml" Requires="v">
                  <p:oleObj spid="_x0000_s156755" name="Formula" r:id="rId9" imgW="52200" imgH="152640" progId="Equation.Ribbit">
                    <p:embed/>
                  </p:oleObj>
                </mc:Choice>
                <mc:Fallback>
                  <p:oleObj name="Formula" r:id="rId9" imgW="52200" imgH="152640" progId="Equation.Ribbit">
                    <p:embed/>
                    <p:pic>
                      <p:nvPicPr>
                        <p:cNvPr id="0" name=""/>
                        <p:cNvPicPr/>
                        <p:nvPr/>
                      </p:nvPicPr>
                      <p:blipFill>
                        <a:blip r:embed="rId10"/>
                        <a:stretch>
                          <a:fillRect/>
                        </a:stretch>
                      </p:blipFill>
                      <p:spPr>
                        <a:xfrm>
                          <a:off x="6522909" y="1749651"/>
                          <a:ext cx="91980" cy="267581"/>
                        </a:xfrm>
                        <a:prstGeom prst="rect">
                          <a:avLst/>
                        </a:prstGeom>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3579853257"/>
                </p:ext>
              </p:extLst>
            </p:nvPr>
          </p:nvGraphicFramePr>
          <p:xfrm>
            <a:off x="7326313" y="2063750"/>
            <a:ext cx="131762" cy="269875"/>
          </p:xfrm>
          <a:graphic>
            <a:graphicData uri="http://schemas.openxmlformats.org/presentationml/2006/ole">
              <mc:AlternateContent xmlns:mc="http://schemas.openxmlformats.org/markup-compatibility/2006">
                <mc:Choice xmlns:v="urn:schemas-microsoft-com:vml" Requires="v">
                  <p:oleObj spid="_x0000_s156756" name="Formula" r:id="rId11" imgW="75240" imgH="153720" progId="Equation.Ribbit">
                    <p:embed/>
                  </p:oleObj>
                </mc:Choice>
                <mc:Fallback>
                  <p:oleObj name="Formula" r:id="rId11" imgW="75240" imgH="153720" progId="Equation.Ribbit">
                    <p:embed/>
                    <p:pic>
                      <p:nvPicPr>
                        <p:cNvPr id="5" name="对象 4"/>
                        <p:cNvPicPr/>
                        <p:nvPr/>
                      </p:nvPicPr>
                      <p:blipFill>
                        <a:blip r:embed="rId12"/>
                        <a:stretch>
                          <a:fillRect/>
                        </a:stretch>
                      </p:blipFill>
                      <p:spPr>
                        <a:xfrm>
                          <a:off x="7326313" y="2063750"/>
                          <a:ext cx="131762" cy="269875"/>
                        </a:xfrm>
                        <a:prstGeom prst="rect">
                          <a:avLst/>
                        </a:prstGeom>
                      </p:spPr>
                    </p:pic>
                  </p:oleObj>
                </mc:Fallback>
              </mc:AlternateContent>
            </a:graphicData>
          </a:graphic>
        </p:graphicFrame>
      </p:grpSp>
      <p:pic>
        <p:nvPicPr>
          <p:cNvPr id="53" name="图片 52"/>
          <p:cNvPicPr>
            <a:picLocks noChangeAspect="1"/>
          </p:cNvPicPr>
          <p:nvPr/>
        </p:nvPicPr>
        <p:blipFill>
          <a:blip r:embed="rId13"/>
          <a:stretch>
            <a:fillRect/>
          </a:stretch>
        </p:blipFill>
        <p:spPr>
          <a:xfrm>
            <a:off x="1303975" y="3324707"/>
            <a:ext cx="3245720" cy="2445081"/>
          </a:xfrm>
          <a:prstGeom prst="rect">
            <a:avLst/>
          </a:prstGeom>
        </p:spPr>
      </p:pic>
      <p:pic>
        <p:nvPicPr>
          <p:cNvPr id="55" name="图片 54"/>
          <p:cNvPicPr>
            <a:picLocks noChangeAspect="1"/>
          </p:cNvPicPr>
          <p:nvPr/>
        </p:nvPicPr>
        <p:blipFill>
          <a:blip r:embed="rId14"/>
          <a:stretch>
            <a:fillRect/>
          </a:stretch>
        </p:blipFill>
        <p:spPr>
          <a:xfrm>
            <a:off x="1264911" y="5847144"/>
            <a:ext cx="3284784" cy="682993"/>
          </a:xfrm>
          <a:prstGeom prst="rect">
            <a:avLst/>
          </a:prstGeom>
        </p:spPr>
      </p:pic>
      <p:sp>
        <p:nvSpPr>
          <p:cNvPr id="56" name="圆角矩形标注 24"/>
          <p:cNvSpPr>
            <a:spLocks noChangeArrowheads="1"/>
          </p:cNvSpPr>
          <p:nvPr/>
        </p:nvSpPr>
        <p:spPr bwMode="auto">
          <a:xfrm>
            <a:off x="4993540" y="3136903"/>
            <a:ext cx="2463266" cy="993218"/>
          </a:xfrm>
          <a:prstGeom prst="wedgeRoundRectCallout">
            <a:avLst>
              <a:gd name="adj1" fmla="val -69279"/>
              <a:gd name="adj2" fmla="val 53365"/>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用户偏好分布情况具有多模性</a:t>
            </a:r>
          </a:p>
        </p:txBody>
      </p:sp>
      <p:sp>
        <p:nvSpPr>
          <p:cNvPr id="57" name="圆角矩形标注 24"/>
          <p:cNvSpPr>
            <a:spLocks noChangeArrowheads="1"/>
          </p:cNvSpPr>
          <p:nvPr/>
        </p:nvSpPr>
        <p:spPr bwMode="auto">
          <a:xfrm>
            <a:off x="5037165" y="4584819"/>
            <a:ext cx="2463266" cy="993218"/>
          </a:xfrm>
          <a:prstGeom prst="wedgeRoundRectCallout">
            <a:avLst>
              <a:gd name="adj1" fmla="val -74419"/>
              <a:gd name="adj2" fmla="val 6611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核密度估计用户偏好分布</a:t>
            </a:r>
          </a:p>
        </p:txBody>
      </p:sp>
      <p:pic>
        <p:nvPicPr>
          <p:cNvPr id="58" name="图片 57"/>
          <p:cNvPicPr>
            <a:picLocks noChangeAspect="1"/>
          </p:cNvPicPr>
          <p:nvPr/>
        </p:nvPicPr>
        <p:blipFill rotWithShape="1">
          <a:blip r:embed="rId15"/>
          <a:srcRect l="9887" t="53848" r="6107" b="4439"/>
          <a:stretch/>
        </p:blipFill>
        <p:spPr>
          <a:xfrm>
            <a:off x="4993540" y="5729993"/>
            <a:ext cx="879440" cy="723998"/>
          </a:xfrm>
          <a:prstGeom prst="rect">
            <a:avLst/>
          </a:prstGeom>
        </p:spPr>
      </p:pic>
      <p:sp>
        <p:nvSpPr>
          <p:cNvPr id="6" name="矩形 5"/>
          <p:cNvSpPr/>
          <p:nvPr/>
        </p:nvSpPr>
        <p:spPr>
          <a:xfrm>
            <a:off x="4827966" y="6514764"/>
            <a:ext cx="1210588" cy="338554"/>
          </a:xfrm>
          <a:prstGeom prst="rect">
            <a:avLst/>
          </a:prstGeom>
        </p:spPr>
        <p:txBody>
          <a:bodyPr wrap="none">
            <a:spAutoFit/>
          </a:bodyPr>
          <a:lstStyle/>
          <a:p>
            <a:r>
              <a:rPr lang="zh-CN" altLang="en-US" sz="1600" dirty="0">
                <a:solidFill>
                  <a:srgbClr val="1B4171"/>
                </a:solidFill>
                <a:latin typeface="黑体" panose="02010609060101010101" pitchFamily="49" charset="-122"/>
                <a:ea typeface="黑体" panose="02010609060101010101" pitchFamily="49" charset="-122"/>
                <a:cs typeface="华文黑体" pitchFamily="2" charset="-122"/>
              </a:rPr>
              <a:t>高斯核函数</a:t>
            </a:r>
          </a:p>
        </p:txBody>
      </p:sp>
      <p:sp>
        <p:nvSpPr>
          <p:cNvPr id="8" name="等腰三角形 7"/>
          <p:cNvSpPr/>
          <p:nvPr/>
        </p:nvSpPr>
        <p:spPr>
          <a:xfrm>
            <a:off x="6480602" y="5780776"/>
            <a:ext cx="683152" cy="575478"/>
          </a:xfrm>
          <a:prstGeom prst="triangle">
            <a:avLst/>
          </a:prstGeom>
          <a:ln w="3175"/>
        </p:spPr>
        <p:style>
          <a:lnRef idx="2">
            <a:schemeClr val="accent1"/>
          </a:lnRef>
          <a:fillRef idx="1">
            <a:schemeClr val="lt1"/>
          </a:fillRef>
          <a:effectRef idx="0">
            <a:schemeClr val="accent1"/>
          </a:effectRef>
          <a:fontRef idx="minor">
            <a:schemeClr val="dk1"/>
          </a:fontRef>
        </p:style>
        <p:txBody>
          <a:bodyPr wrap="square" lIns="180000" tIns="180000" rIns="180000" bIns="180000" rtlCol="0" anchor="ctr">
            <a:spAutoFit/>
          </a:bodyPr>
          <a:lstStyle/>
          <a:p>
            <a:pPr algn="just">
              <a:spcBef>
                <a:spcPts val="1200"/>
              </a:spcBef>
            </a:pPr>
            <a:endParaRPr lang="zh-CN" altLang="en-US" sz="2000" b="1" dirty="0" smtClean="0">
              <a:solidFill>
                <a:srgbClr val="000000"/>
              </a:solidFill>
              <a:latin typeface="华文细黑" pitchFamily="2" charset="-122"/>
              <a:ea typeface="华文细黑" pitchFamily="2" charset="-122"/>
            </a:endParaRPr>
          </a:p>
        </p:txBody>
      </p:sp>
      <p:sp>
        <p:nvSpPr>
          <p:cNvPr id="59" name="矩形 58"/>
          <p:cNvSpPr/>
          <p:nvPr/>
        </p:nvSpPr>
        <p:spPr>
          <a:xfrm>
            <a:off x="6247487" y="6508210"/>
            <a:ext cx="1210588" cy="338554"/>
          </a:xfrm>
          <a:prstGeom prst="rect">
            <a:avLst/>
          </a:prstGeom>
        </p:spPr>
        <p:txBody>
          <a:bodyPr wrap="none">
            <a:spAutoFit/>
          </a:bodyPr>
          <a:lstStyle/>
          <a:p>
            <a:r>
              <a:rPr lang="zh-CN" altLang="en-US" sz="1600" dirty="0">
                <a:solidFill>
                  <a:srgbClr val="1B4171"/>
                </a:solidFill>
                <a:latin typeface="黑体" panose="02010609060101010101" pitchFamily="49" charset="-122"/>
                <a:ea typeface="黑体" panose="02010609060101010101" pitchFamily="49" charset="-122"/>
                <a:cs typeface="华文黑体" pitchFamily="2" charset="-122"/>
              </a:rPr>
              <a:t>三角</a:t>
            </a:r>
            <a:r>
              <a:rPr lang="zh-CN" altLang="en-US" sz="1600" dirty="0" smtClean="0">
                <a:solidFill>
                  <a:srgbClr val="1B4171"/>
                </a:solidFill>
                <a:latin typeface="黑体" panose="02010609060101010101" pitchFamily="49" charset="-122"/>
                <a:ea typeface="黑体" panose="02010609060101010101" pitchFamily="49" charset="-122"/>
                <a:cs typeface="华文黑体" pitchFamily="2" charset="-122"/>
              </a:rPr>
              <a:t>核函数</a:t>
            </a:r>
            <a:endParaRPr lang="zh-CN" altLang="en-US" sz="1600" dirty="0">
              <a:solidFill>
                <a:srgbClr val="1B4171"/>
              </a:solidFill>
              <a:latin typeface="黑体" panose="02010609060101010101" pitchFamily="49" charset="-122"/>
              <a:ea typeface="黑体" panose="02010609060101010101" pitchFamily="49" charset="-122"/>
              <a:cs typeface="华文黑体" pitchFamily="2" charset="-122"/>
            </a:endParaRPr>
          </a:p>
        </p:txBody>
      </p:sp>
    </p:spTree>
    <p:custDataLst>
      <p:tags r:id="rId2"/>
    </p:custDataLst>
    <p:extLst>
      <p:ext uri="{BB962C8B-B14F-4D97-AF65-F5344CB8AC3E}">
        <p14:creationId xmlns:p14="http://schemas.microsoft.com/office/powerpoint/2010/main" val="1880744679"/>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7" grpId="0"/>
      <p:bldP spid="56" grpId="0" animBg="1"/>
      <p:bldP spid="57" grpId="0" animBg="1"/>
      <p:bldP spid="6" grpId="0"/>
      <p:bldP spid="8" grpId="0" animBg="1"/>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85200" y="1324800"/>
            <a:ext cx="6578308" cy="435143"/>
          </a:xfrm>
        </p:spPr>
        <p:txBody>
          <a:bodyPr/>
          <a:lstStyle/>
          <a:p>
            <a:r>
              <a:rPr lang="zh-CN" altLang="en-US" dirty="0" smtClean="0">
                <a:solidFill>
                  <a:srgbClr val="1B4171"/>
                </a:solidFill>
                <a:latin typeface="黑体" panose="02010609060101010101" pitchFamily="49" charset="-122"/>
                <a:ea typeface="黑体" panose="02010609060101010101" pitchFamily="49" charset="-122"/>
                <a:cs typeface="华文黑体" pitchFamily="2" charset="-122"/>
              </a:rPr>
              <a:t>用户偏好相似性</a:t>
            </a:r>
            <a:endParaRPr lang="en-US" altLang="zh-CN" dirty="0" smtClean="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15</a:t>
            </a:fld>
            <a:r>
              <a:rPr lang="en-US" smtClean="0"/>
              <a:t> / 26</a:t>
            </a:r>
            <a:endParaRPr lang="en-US" dirty="0"/>
          </a:p>
        </p:txBody>
      </p:sp>
      <p:graphicFrame>
        <p:nvGraphicFramePr>
          <p:cNvPr id="47" name="对象 46"/>
          <p:cNvGraphicFramePr>
            <a:graphicFrameLocks noChangeAspect="1"/>
          </p:cNvGraphicFramePr>
          <p:nvPr>
            <p:extLst>
              <p:ext uri="{D42A27DB-BD31-4B8C-83A1-F6EECF244321}">
                <p14:modId xmlns:p14="http://schemas.microsoft.com/office/powerpoint/2010/main" val="1374036083"/>
              </p:ext>
            </p:extLst>
          </p:nvPr>
        </p:nvGraphicFramePr>
        <p:xfrm>
          <a:off x="2219486" y="2265110"/>
          <a:ext cx="3111931" cy="686867"/>
        </p:xfrm>
        <a:graphic>
          <a:graphicData uri="http://schemas.openxmlformats.org/presentationml/2006/ole">
            <mc:AlternateContent xmlns:mc="http://schemas.openxmlformats.org/markup-compatibility/2006">
              <mc:Choice xmlns:v="urn:schemas-microsoft-com:vml" Requires="v">
                <p:oleObj spid="_x0000_s18563" name="Formula" r:id="rId6" imgW="2117090" imgH="463550" progId="Equation.Ribbit">
                  <p:embed/>
                </p:oleObj>
              </mc:Choice>
              <mc:Fallback>
                <p:oleObj name="Formula" r:id="rId6" imgW="2117090" imgH="463550" progId="Equation.Ribbit">
                  <p:embed/>
                  <p:pic>
                    <p:nvPicPr>
                      <p:cNvPr id="3"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9486" y="2265110"/>
                        <a:ext cx="3111931" cy="686867"/>
                      </a:xfrm>
                      <a:prstGeom prst="rect">
                        <a:avLst/>
                      </a:prstGeom>
                      <a:noFill/>
                    </p:spPr>
                  </p:pic>
                </p:oleObj>
              </mc:Fallback>
            </mc:AlternateContent>
          </a:graphicData>
        </a:graphic>
      </p:graphicFrame>
      <p:sp>
        <p:nvSpPr>
          <p:cNvPr id="49" name="矩形 48"/>
          <p:cNvSpPr/>
          <p:nvPr/>
        </p:nvSpPr>
        <p:spPr>
          <a:xfrm>
            <a:off x="940803" y="2349984"/>
            <a:ext cx="910827" cy="369332"/>
          </a:xfrm>
          <a:prstGeom prst="rect">
            <a:avLst/>
          </a:prstGeom>
        </p:spPr>
        <p:txBody>
          <a:bodyPr wrap="none">
            <a:spAutoFit/>
          </a:bodyPr>
          <a:lstStyle/>
          <a:p>
            <a:pPr lvl="0" algn="just"/>
            <a:r>
              <a:rPr lang="en-US" altLang="zh-CN" dirty="0" smtClean="0">
                <a:solidFill>
                  <a:srgbClr val="666666"/>
                </a:solidFill>
                <a:latin typeface="微软雅黑" panose="020B0503020204020204" pitchFamily="34" charset="-122"/>
                <a:ea typeface="微软雅黑" panose="020B0503020204020204" pitchFamily="34" charset="-122"/>
              </a:rPr>
              <a:t>KL</a:t>
            </a:r>
            <a:r>
              <a:rPr lang="zh-CN" altLang="en-US" dirty="0" smtClean="0">
                <a:solidFill>
                  <a:srgbClr val="666666"/>
                </a:solidFill>
                <a:latin typeface="微软雅黑" panose="020B0503020204020204" pitchFamily="34" charset="-122"/>
                <a:ea typeface="微软雅黑" panose="020B0503020204020204" pitchFamily="34" charset="-122"/>
              </a:rPr>
              <a:t>散度</a:t>
            </a:r>
            <a:endParaRPr lang="zh-HK" altLang="zh-HK" dirty="0">
              <a:solidFill>
                <a:srgbClr val="666666"/>
              </a:solidFill>
              <a:latin typeface="微软雅黑" panose="020B0503020204020204" pitchFamily="34" charset="-122"/>
              <a:ea typeface="微软雅黑" panose="020B0503020204020204" pitchFamily="34" charset="-122"/>
            </a:endParaRPr>
          </a:p>
        </p:txBody>
      </p:sp>
      <p:graphicFrame>
        <p:nvGraphicFramePr>
          <p:cNvPr id="50" name="对象 49"/>
          <p:cNvGraphicFramePr>
            <a:graphicFrameLocks noChangeAspect="1"/>
          </p:cNvGraphicFramePr>
          <p:nvPr>
            <p:extLst>
              <p:ext uri="{D42A27DB-BD31-4B8C-83A1-F6EECF244321}">
                <p14:modId xmlns:p14="http://schemas.microsoft.com/office/powerpoint/2010/main" val="1121382169"/>
              </p:ext>
            </p:extLst>
          </p:nvPr>
        </p:nvGraphicFramePr>
        <p:xfrm>
          <a:off x="3283827" y="3008523"/>
          <a:ext cx="3856359" cy="480329"/>
        </p:xfrm>
        <a:graphic>
          <a:graphicData uri="http://schemas.openxmlformats.org/presentationml/2006/ole">
            <mc:AlternateContent xmlns:mc="http://schemas.openxmlformats.org/markup-compatibility/2006">
              <mc:Choice xmlns:v="urn:schemas-microsoft-com:vml" Requires="v">
                <p:oleObj spid="_x0000_s18564" name="Formula" r:id="rId8" imgW="2679700" imgH="330200" progId="Equation.Ribbit">
                  <p:embed/>
                </p:oleObj>
              </mc:Choice>
              <mc:Fallback>
                <p:oleObj name="Formula" r:id="rId8" imgW="2679700" imgH="330200" progId="Equation.Ribbit">
                  <p:embed/>
                  <p:pic>
                    <p:nvPicPr>
                      <p:cNvPr id="19" name="对象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3827" y="3008523"/>
                        <a:ext cx="3856359" cy="480329"/>
                      </a:xfrm>
                      <a:prstGeom prst="rect">
                        <a:avLst/>
                      </a:prstGeom>
                      <a:noFill/>
                    </p:spPr>
                  </p:pic>
                </p:oleObj>
              </mc:Fallback>
            </mc:AlternateContent>
          </a:graphicData>
        </a:graphic>
      </p:graphicFrame>
      <p:sp>
        <p:nvSpPr>
          <p:cNvPr id="51" name="矩形 50"/>
          <p:cNvSpPr/>
          <p:nvPr/>
        </p:nvSpPr>
        <p:spPr>
          <a:xfrm>
            <a:off x="1066800" y="3048329"/>
            <a:ext cx="1569660" cy="369332"/>
          </a:xfrm>
          <a:prstGeom prst="rect">
            <a:avLst/>
          </a:prstGeom>
        </p:spPr>
        <p:txBody>
          <a:bodyPr wrap="none">
            <a:spAutoFit/>
          </a:bodyPr>
          <a:lstStyle/>
          <a:p>
            <a:pPr lvl="0" algn="just"/>
            <a:r>
              <a:rPr lang="zh-CN" altLang="en-US" dirty="0">
                <a:solidFill>
                  <a:srgbClr val="666666"/>
                </a:solidFill>
                <a:latin typeface="微软雅黑" panose="020B0503020204020204" pitchFamily="34" charset="-122"/>
                <a:ea typeface="微软雅黑" panose="020B0503020204020204" pitchFamily="34" charset="-122"/>
              </a:rPr>
              <a:t>用户</a:t>
            </a:r>
            <a:r>
              <a:rPr lang="zh-CN" altLang="en-US" dirty="0" smtClean="0">
                <a:solidFill>
                  <a:srgbClr val="666666"/>
                </a:solidFill>
                <a:latin typeface="微软雅黑" panose="020B0503020204020204" pitchFamily="34" charset="-122"/>
                <a:ea typeface="微软雅黑" panose="020B0503020204020204" pitchFamily="34" charset="-122"/>
              </a:rPr>
              <a:t>间相似度</a:t>
            </a:r>
            <a:endParaRPr lang="zh-HK" altLang="zh-HK" dirty="0">
              <a:solidFill>
                <a:srgbClr val="666666"/>
              </a:solidFill>
              <a:latin typeface="微软雅黑" panose="020B0503020204020204" pitchFamily="34" charset="-122"/>
              <a:ea typeface="微软雅黑" panose="020B0503020204020204" pitchFamily="34" charset="-122"/>
            </a:endParaRPr>
          </a:p>
        </p:txBody>
      </p:sp>
      <p:sp>
        <p:nvSpPr>
          <p:cNvPr id="55" name="等腰三角形 54"/>
          <p:cNvSpPr/>
          <p:nvPr/>
        </p:nvSpPr>
        <p:spPr>
          <a:xfrm rot="5400000">
            <a:off x="516321" y="3108988"/>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98319546"/>
              </p:ext>
            </p:extLst>
          </p:nvPr>
        </p:nvGraphicFramePr>
        <p:xfrm>
          <a:off x="1079520" y="4818368"/>
          <a:ext cx="3147749" cy="1209269"/>
        </p:xfrm>
        <a:graphic>
          <a:graphicData uri="http://schemas.openxmlformats.org/presentationml/2006/ole">
            <mc:AlternateContent xmlns:mc="http://schemas.openxmlformats.org/markup-compatibility/2006">
              <mc:Choice xmlns:v="urn:schemas-microsoft-com:vml" Requires="v">
                <p:oleObj spid="_x0000_s18565" name="Formula" r:id="rId10" imgW="2123440" imgH="767080" progId="Equation.Ribbit">
                  <p:embed/>
                </p:oleObj>
              </mc:Choice>
              <mc:Fallback>
                <p:oleObj name="Formula" r:id="rId10" imgW="2123440" imgH="767080" progId="Equation.Ribbit">
                  <p:embed/>
                  <p:pic>
                    <p:nvPicPr>
                      <p:cNvPr id="0" name="Object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520" y="4818368"/>
                        <a:ext cx="3147749" cy="1209269"/>
                      </a:xfrm>
                      <a:prstGeom prst="rect">
                        <a:avLst/>
                      </a:prstGeom>
                      <a:noFill/>
                    </p:spPr>
                  </p:pic>
                </p:oleObj>
              </mc:Fallback>
            </mc:AlternateContent>
          </a:graphicData>
        </a:graphic>
      </p:graphicFrame>
      <p:sp>
        <p:nvSpPr>
          <p:cNvPr id="56" name="内容占位符 6"/>
          <p:cNvSpPr txBox="1">
            <a:spLocks/>
          </p:cNvSpPr>
          <p:nvPr/>
        </p:nvSpPr>
        <p:spPr bwMode="auto">
          <a:xfrm>
            <a:off x="441474" y="3912069"/>
            <a:ext cx="4636963" cy="43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r>
              <a:rPr lang="zh-CN" altLang="en-US" kern="0" dirty="0" smtClean="0">
                <a:solidFill>
                  <a:srgbClr val="1B4171"/>
                </a:solidFill>
                <a:latin typeface="黑体" panose="02010609060101010101" pitchFamily="49" charset="-122"/>
                <a:ea typeface="黑体" panose="02010609060101010101" pitchFamily="49" charset="-122"/>
                <a:cs typeface="华文黑体" pitchFamily="2" charset="-122"/>
              </a:rPr>
              <a:t>评分预测与矩阵填充</a:t>
            </a:r>
            <a:endParaRPr lang="en-US" altLang="zh-CN" kern="0" dirty="0" smtClean="0">
              <a:solidFill>
                <a:srgbClr val="1B4171"/>
              </a:solidFill>
              <a:latin typeface="黑体" panose="02010609060101010101" pitchFamily="49" charset="-122"/>
              <a:ea typeface="黑体" panose="02010609060101010101" pitchFamily="49" charset="-122"/>
              <a:cs typeface="华文黑体" pitchFamily="2" charset="-122"/>
            </a:endParaRPr>
          </a:p>
        </p:txBody>
      </p:sp>
      <p:pic>
        <p:nvPicPr>
          <p:cNvPr id="6" name="图片 5"/>
          <p:cNvPicPr>
            <a:picLocks noChangeAspect="1"/>
          </p:cNvPicPr>
          <p:nvPr/>
        </p:nvPicPr>
        <p:blipFill>
          <a:blip r:embed="rId12"/>
          <a:stretch>
            <a:fillRect/>
          </a:stretch>
        </p:blipFill>
        <p:spPr>
          <a:xfrm>
            <a:off x="5188813" y="4650557"/>
            <a:ext cx="2956650" cy="1436915"/>
          </a:xfrm>
          <a:prstGeom prst="rect">
            <a:avLst/>
          </a:prstGeom>
        </p:spPr>
      </p:pic>
      <p:sp>
        <p:nvSpPr>
          <p:cNvPr id="57" name="圆角矩形标注 24"/>
          <p:cNvSpPr>
            <a:spLocks noChangeArrowheads="1"/>
          </p:cNvSpPr>
          <p:nvPr/>
        </p:nvSpPr>
        <p:spPr bwMode="auto">
          <a:xfrm>
            <a:off x="5908553" y="1699709"/>
            <a:ext cx="2463266" cy="993218"/>
          </a:xfrm>
          <a:prstGeom prst="wedgeRoundRectCallout">
            <a:avLst>
              <a:gd name="adj1" fmla="val -69279"/>
              <a:gd name="adj2" fmla="val 53365"/>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用它描述相似度不满足对称性</a:t>
            </a:r>
          </a:p>
        </p:txBody>
      </p:sp>
    </p:spTree>
    <p:custDataLst>
      <p:tags r:id="rId2"/>
    </p:custDataLst>
    <p:extLst>
      <p:ext uri="{BB962C8B-B14F-4D97-AF65-F5344CB8AC3E}">
        <p14:creationId xmlns:p14="http://schemas.microsoft.com/office/powerpoint/2010/main" val="2352487513"/>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6">
                                            <p:txEl>
                                              <p:pRg st="0" end="0"/>
                                            </p:txEl>
                                          </p:spTgt>
                                        </p:tgtEl>
                                        <p:attrNameLst>
                                          <p:attrName>style.visibility</p:attrName>
                                        </p:attrNameLst>
                                      </p:cBhvr>
                                      <p:to>
                                        <p:strVal val="visible"/>
                                      </p:to>
                                    </p:set>
                                    <p:animEffect transition="in" filter="fade">
                                      <p:cBhvr>
                                        <p:cTn id="38" dur="1000"/>
                                        <p:tgtEl>
                                          <p:spTgt spid="5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9" grpId="0"/>
      <p:bldP spid="51" grpId="0"/>
      <p:bldP spid="55" grpId="0" animBg="1"/>
      <p:bldP spid="56" grpId="0" build="p"/>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3" name="Rectangle 2"/>
          <p:cNvSpPr>
            <a:spLocks noGrp="1" noChangeArrowheads="1"/>
          </p:cNvSpPr>
          <p:nvPr>
            <p:ph type="title"/>
          </p:nvPr>
        </p:nvSpPr>
        <p:spPr>
          <a:xfrm>
            <a:off x="1256400" y="457200"/>
            <a:ext cx="7391400" cy="488950"/>
          </a:xfrm>
        </p:spPr>
        <p:txBody>
          <a:bodyPr/>
          <a:lstStyle/>
          <a:p>
            <a:pPr eaLnBrk="1" hangingPunct="1"/>
            <a:r>
              <a:rPr lang="zh-CN" altLang="en-US" sz="3600" dirty="0">
                <a:ea typeface="黑体" pitchFamily="49" charset="-122"/>
              </a:rPr>
              <a:t>研究内容</a:t>
            </a:r>
            <a:endParaRPr lang="zh-CN" altLang="zh-CN" sz="3600" dirty="0" smtClean="0">
              <a:ea typeface="黑体" pitchFamily="49" charset="-122"/>
            </a:endParaRPr>
          </a:p>
        </p:txBody>
      </p:sp>
      <p:sp>
        <p:nvSpPr>
          <p:cNvPr id="9244" name="Rectangle 2"/>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5" name="Rectangle 4"/>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6" name="Rectangle 8"/>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7" name="Rectangle 10"/>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60" name="矩形 59"/>
          <p:cNvSpPr/>
          <p:nvPr/>
        </p:nvSpPr>
        <p:spPr>
          <a:xfrm>
            <a:off x="1877222" y="3732331"/>
            <a:ext cx="1723549" cy="338554"/>
          </a:xfrm>
          <a:prstGeom prst="rect">
            <a:avLst/>
          </a:prstGeom>
        </p:spPr>
        <p:txBody>
          <a:bodyPr wrap="none">
            <a:spAutoFit/>
          </a:bodyPr>
          <a:lstStyle/>
          <a:p>
            <a:r>
              <a:rPr lang="en-US" altLang="zh-CN" sz="1600" dirty="0">
                <a:solidFill>
                  <a:srgbClr val="1B4171"/>
                </a:solidFill>
                <a:latin typeface="黑体" panose="02010609060101010101" pitchFamily="49" charset="-122"/>
                <a:ea typeface="黑体" panose="02010609060101010101" pitchFamily="49" charset="-122"/>
                <a:cs typeface="华文黑体" pitchFamily="2" charset="-122"/>
              </a:rPr>
              <a:t>(1)</a:t>
            </a:r>
            <a:r>
              <a:rPr lang="zh-CN" altLang="en-US" sz="1600" dirty="0">
                <a:solidFill>
                  <a:srgbClr val="1B4171"/>
                </a:solidFill>
                <a:latin typeface="黑体" panose="02010609060101010101" pitchFamily="49" charset="-122"/>
                <a:ea typeface="黑体" panose="02010609060101010101" pitchFamily="49" charset="-122"/>
                <a:cs typeface="华文黑体" pitchFamily="2" charset="-122"/>
              </a:rPr>
              <a:t>计算商品距离</a:t>
            </a:r>
          </a:p>
        </p:txBody>
      </p:sp>
      <p:sp>
        <p:nvSpPr>
          <p:cNvPr id="61" name="矩形 60"/>
          <p:cNvSpPr/>
          <p:nvPr/>
        </p:nvSpPr>
        <p:spPr>
          <a:xfrm>
            <a:off x="5582501" y="3772747"/>
            <a:ext cx="2133918" cy="338554"/>
          </a:xfrm>
          <a:prstGeom prst="rect">
            <a:avLst/>
          </a:prstGeom>
        </p:spPr>
        <p:txBody>
          <a:bodyPr wrap="none">
            <a:spAutoFit/>
          </a:bodyPr>
          <a:lstStyle/>
          <a:p>
            <a:r>
              <a:rPr lang="en-US" altLang="zh-CN" sz="1600" dirty="0">
                <a:solidFill>
                  <a:srgbClr val="1B4171"/>
                </a:solidFill>
                <a:latin typeface="黑体" panose="02010609060101010101" pitchFamily="49" charset="-122"/>
                <a:ea typeface="黑体" panose="02010609060101010101" pitchFamily="49" charset="-122"/>
                <a:cs typeface="华文黑体" pitchFamily="2" charset="-122"/>
              </a:rPr>
              <a:t>(2)</a:t>
            </a:r>
            <a:r>
              <a:rPr lang="zh-CN" altLang="en-US" sz="1600" dirty="0">
                <a:solidFill>
                  <a:srgbClr val="1B4171"/>
                </a:solidFill>
                <a:latin typeface="黑体" panose="02010609060101010101" pitchFamily="49" charset="-122"/>
                <a:ea typeface="黑体" panose="02010609060101010101" pitchFamily="49" charset="-122"/>
                <a:cs typeface="华文黑体" pitchFamily="2" charset="-122"/>
              </a:rPr>
              <a:t>计算用户偏好密度</a:t>
            </a:r>
          </a:p>
        </p:txBody>
      </p:sp>
      <p:sp>
        <p:nvSpPr>
          <p:cNvPr id="63" name="矩形 62"/>
          <p:cNvSpPr/>
          <p:nvPr/>
        </p:nvSpPr>
        <p:spPr>
          <a:xfrm>
            <a:off x="1809019" y="6531302"/>
            <a:ext cx="1928733" cy="338554"/>
          </a:xfrm>
          <a:prstGeom prst="rect">
            <a:avLst/>
          </a:prstGeom>
        </p:spPr>
        <p:txBody>
          <a:bodyPr wrap="none">
            <a:spAutoFit/>
          </a:bodyPr>
          <a:lstStyle/>
          <a:p>
            <a:r>
              <a:rPr lang="en-US" altLang="zh-CN" sz="1600" dirty="0">
                <a:solidFill>
                  <a:srgbClr val="1B4171"/>
                </a:solidFill>
                <a:latin typeface="黑体" panose="02010609060101010101" pitchFamily="49" charset="-122"/>
                <a:ea typeface="黑体" panose="02010609060101010101" pitchFamily="49" charset="-122"/>
                <a:cs typeface="华文黑体" pitchFamily="2" charset="-122"/>
              </a:rPr>
              <a:t>(3)</a:t>
            </a:r>
            <a:r>
              <a:rPr lang="zh-CN" altLang="en-US" sz="1600" dirty="0">
                <a:solidFill>
                  <a:srgbClr val="1B4171"/>
                </a:solidFill>
                <a:latin typeface="黑体" panose="02010609060101010101" pitchFamily="49" charset="-122"/>
                <a:ea typeface="黑体" panose="02010609060101010101" pitchFamily="49" charset="-122"/>
                <a:cs typeface="华文黑体" pitchFamily="2" charset="-122"/>
              </a:rPr>
              <a:t>用户相似度计算</a:t>
            </a:r>
          </a:p>
        </p:txBody>
      </p:sp>
      <p:sp>
        <p:nvSpPr>
          <p:cNvPr id="64" name="矩形 63"/>
          <p:cNvSpPr/>
          <p:nvPr/>
        </p:nvSpPr>
        <p:spPr>
          <a:xfrm>
            <a:off x="5492732" y="6548265"/>
            <a:ext cx="2339102" cy="338554"/>
          </a:xfrm>
          <a:prstGeom prst="rect">
            <a:avLst/>
          </a:prstGeom>
        </p:spPr>
        <p:txBody>
          <a:bodyPr wrap="none">
            <a:spAutoFit/>
          </a:bodyPr>
          <a:lstStyle/>
          <a:p>
            <a:r>
              <a:rPr lang="en-US" altLang="zh-CN" sz="1600" dirty="0">
                <a:solidFill>
                  <a:srgbClr val="1B4171"/>
                </a:solidFill>
                <a:latin typeface="黑体" panose="02010609060101010101" pitchFamily="49" charset="-122"/>
                <a:ea typeface="黑体" panose="02010609060101010101" pitchFamily="49" charset="-122"/>
                <a:cs typeface="华文黑体" pitchFamily="2" charset="-122"/>
              </a:rPr>
              <a:t>(4)</a:t>
            </a:r>
            <a:r>
              <a:rPr lang="zh-CN" altLang="en-US" sz="1600" dirty="0">
                <a:solidFill>
                  <a:srgbClr val="1B4171"/>
                </a:solidFill>
                <a:latin typeface="黑体" panose="02010609060101010101" pitchFamily="49" charset="-122"/>
                <a:ea typeface="黑体" panose="02010609060101010101" pitchFamily="49" charset="-122"/>
                <a:cs typeface="华文黑体" pitchFamily="2" charset="-122"/>
              </a:rPr>
              <a:t>评分预测与矩阵填充</a:t>
            </a:r>
          </a:p>
        </p:txBody>
      </p:sp>
      <p:sp>
        <p:nvSpPr>
          <p:cNvPr id="65" name="内容占位符 6"/>
          <p:cNvSpPr>
            <a:spLocks noGrp="1"/>
          </p:cNvSpPr>
          <p:nvPr>
            <p:ph idx="1"/>
          </p:nvPr>
        </p:nvSpPr>
        <p:spPr>
          <a:xfrm>
            <a:off x="385200" y="1198188"/>
            <a:ext cx="6578308" cy="435143"/>
          </a:xfrm>
        </p:spPr>
        <p:txBody>
          <a:bodyPr/>
          <a:lstStyle/>
          <a:p>
            <a:r>
              <a:rPr lang="en-US" altLang="zh-CN" dirty="0" err="1" smtClean="0">
                <a:solidFill>
                  <a:srgbClr val="1B4171"/>
                </a:solidFill>
                <a:latin typeface="黑体" panose="02010609060101010101" pitchFamily="49" charset="-122"/>
                <a:ea typeface="黑体" panose="02010609060101010101" pitchFamily="49" charset="-122"/>
                <a:cs typeface="华文黑体" pitchFamily="2" charset="-122"/>
              </a:rPr>
              <a:t>UserPreferedCF</a:t>
            </a:r>
            <a:r>
              <a:rPr lang="zh-CN" altLang="en-US" dirty="0" smtClean="0">
                <a:solidFill>
                  <a:srgbClr val="1B4171"/>
                </a:solidFill>
                <a:latin typeface="黑体" panose="02010609060101010101" pitchFamily="49" charset="-122"/>
                <a:ea typeface="黑体" panose="02010609060101010101" pitchFamily="49" charset="-122"/>
                <a:cs typeface="华文黑体" pitchFamily="2" charset="-122"/>
              </a:rPr>
              <a:t>算法</a:t>
            </a:r>
            <a:r>
              <a:rPr lang="zh-CN" altLang="en-US" dirty="0" smtClean="0">
                <a:solidFill>
                  <a:srgbClr val="1B4171"/>
                </a:solidFill>
                <a:latin typeface="黑体" panose="02010609060101010101" pitchFamily="49" charset="-122"/>
                <a:ea typeface="黑体" panose="02010609060101010101" pitchFamily="49" charset="-122"/>
                <a:cs typeface="华文黑体" pitchFamily="2" charset="-122"/>
              </a:rPr>
              <a:t>框架</a:t>
            </a:r>
            <a:endParaRPr lang="en-US" altLang="zh-CN" dirty="0" smtClean="0">
              <a:solidFill>
                <a:srgbClr val="1B4171"/>
              </a:solidFill>
              <a:latin typeface="黑体" panose="02010609060101010101" pitchFamily="49" charset="-122"/>
              <a:ea typeface="黑体" panose="02010609060101010101" pitchFamily="49" charset="-122"/>
              <a:cs typeface="华文黑体" pitchFamily="2" charset="-122"/>
            </a:endParaRPr>
          </a:p>
        </p:txBody>
      </p:sp>
      <p:pic>
        <p:nvPicPr>
          <p:cNvPr id="2" name="图片 1"/>
          <p:cNvPicPr>
            <a:picLocks noChangeAspect="1"/>
          </p:cNvPicPr>
          <p:nvPr/>
        </p:nvPicPr>
        <p:blipFill>
          <a:blip r:embed="rId4"/>
          <a:stretch>
            <a:fillRect/>
          </a:stretch>
        </p:blipFill>
        <p:spPr>
          <a:xfrm>
            <a:off x="1544332" y="1792988"/>
            <a:ext cx="2728686" cy="2004172"/>
          </a:xfrm>
          <a:prstGeom prst="rect">
            <a:avLst/>
          </a:prstGeom>
        </p:spPr>
      </p:pic>
      <p:pic>
        <p:nvPicPr>
          <p:cNvPr id="3" name="图片 2"/>
          <p:cNvPicPr>
            <a:picLocks noChangeAspect="1"/>
          </p:cNvPicPr>
          <p:nvPr/>
        </p:nvPicPr>
        <p:blipFill>
          <a:blip r:embed="rId5"/>
          <a:stretch>
            <a:fillRect/>
          </a:stretch>
        </p:blipFill>
        <p:spPr>
          <a:xfrm>
            <a:off x="5261318" y="1792988"/>
            <a:ext cx="2819870" cy="2046830"/>
          </a:xfrm>
          <a:prstGeom prst="rect">
            <a:avLst/>
          </a:prstGeom>
        </p:spPr>
      </p:pic>
      <p:pic>
        <p:nvPicPr>
          <p:cNvPr id="4" name="图片 3"/>
          <p:cNvPicPr>
            <a:picLocks noChangeAspect="1"/>
          </p:cNvPicPr>
          <p:nvPr/>
        </p:nvPicPr>
        <p:blipFill>
          <a:blip r:embed="rId6"/>
          <a:stretch>
            <a:fillRect/>
          </a:stretch>
        </p:blipFill>
        <p:spPr>
          <a:xfrm>
            <a:off x="1544332" y="4230472"/>
            <a:ext cx="2728686" cy="2339730"/>
          </a:xfrm>
          <a:prstGeom prst="rect">
            <a:avLst/>
          </a:prstGeom>
        </p:spPr>
      </p:pic>
      <p:pic>
        <p:nvPicPr>
          <p:cNvPr id="5" name="图片 4"/>
          <p:cNvPicPr>
            <a:picLocks noChangeAspect="1"/>
          </p:cNvPicPr>
          <p:nvPr/>
        </p:nvPicPr>
        <p:blipFill>
          <a:blip r:embed="rId7"/>
          <a:stretch>
            <a:fillRect/>
          </a:stretch>
        </p:blipFill>
        <p:spPr>
          <a:xfrm>
            <a:off x="5261318" y="4230471"/>
            <a:ext cx="2819870" cy="2300831"/>
          </a:xfrm>
          <a:prstGeom prst="rect">
            <a:avLst/>
          </a:prstGeom>
        </p:spPr>
      </p:pic>
      <p:sp>
        <p:nvSpPr>
          <p:cNvPr id="17" name="灯片编号占位符 45"/>
          <p:cNvSpPr>
            <a:spLocks noGrp="1"/>
          </p:cNvSpPr>
          <p:nvPr>
            <p:ph type="sldNum" sz="quarter" idx="10"/>
          </p:nvPr>
        </p:nvSpPr>
        <p:spPr>
          <a:xfrm>
            <a:off x="0" y="6554788"/>
            <a:ext cx="2133600" cy="322262"/>
          </a:xfrm>
        </p:spPr>
        <p:txBody>
          <a:bodyPr/>
          <a:lstStyle/>
          <a:p>
            <a:pPr>
              <a:defRPr/>
            </a:pPr>
            <a:r>
              <a:rPr lang="en-US" altLang="zh-CN" dirty="0" smtClean="0"/>
              <a:t>16</a:t>
            </a:r>
            <a:r>
              <a:rPr lang="en-US" dirty="0" smtClean="0"/>
              <a:t> </a:t>
            </a:r>
            <a:r>
              <a:rPr lang="en-US" dirty="0" smtClean="0"/>
              <a:t>/ 26</a:t>
            </a:r>
            <a:endParaRPr lang="en-US" dirty="0"/>
          </a:p>
        </p:txBody>
      </p:sp>
      <p:pic>
        <p:nvPicPr>
          <p:cNvPr id="18" name="Picture 6" descr="photo_mar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68115">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3" grpId="0"/>
      <p:bldP spid="64" grpId="0"/>
      <p:bldP spid="6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56400" y="458788"/>
            <a:ext cx="7391400" cy="488950"/>
          </a:xfrm>
        </p:spPr>
        <p:txBody>
          <a:bodyPr/>
          <a:lstStyle/>
          <a:p>
            <a:r>
              <a:rPr lang="zh-CN" altLang="en-US" sz="3600" dirty="0">
                <a:ea typeface="黑体" pitchFamily="49" charset="-122"/>
              </a:rPr>
              <a:t>研究内容</a:t>
            </a:r>
            <a:endParaRPr lang="zh-CN" altLang="zh-CN" sz="3600" dirty="0" smtClean="0">
              <a:ea typeface="宋体" pitchFamily="2" charset="-122"/>
            </a:endParaRPr>
          </a:p>
        </p:txBody>
      </p:sp>
      <p:pic>
        <p:nvPicPr>
          <p:cNvPr id="21507"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3563" name="内容占位符 1"/>
          <p:cNvSpPr>
            <a:spLocks noGrp="1"/>
          </p:cNvSpPr>
          <p:nvPr>
            <p:ph idx="1"/>
          </p:nvPr>
        </p:nvSpPr>
        <p:spPr>
          <a:xfrm>
            <a:off x="457200" y="1304980"/>
            <a:ext cx="8229600" cy="5249807"/>
          </a:xfrm>
          <a:extLst/>
        </p:spPr>
        <p:txBody>
          <a:bodyPr/>
          <a:lstStyle/>
          <a:p>
            <a:r>
              <a:rPr lang="zh-CN" altLang="en-US" dirty="0">
                <a:solidFill>
                  <a:srgbClr val="1B4171"/>
                </a:solidFill>
                <a:latin typeface="华文黑体" pitchFamily="2" charset="-122"/>
                <a:ea typeface="华文黑体" pitchFamily="2" charset="-122"/>
                <a:cs typeface="华文黑体" pitchFamily="2" charset="-122"/>
              </a:rPr>
              <a:t>实验</a:t>
            </a:r>
            <a:r>
              <a:rPr lang="zh-CN" altLang="en-US" dirty="0" smtClean="0">
                <a:solidFill>
                  <a:srgbClr val="1B4171"/>
                </a:solidFill>
                <a:latin typeface="华文黑体" pitchFamily="2" charset="-122"/>
                <a:ea typeface="华文黑体" pitchFamily="2" charset="-122"/>
                <a:cs typeface="华文黑体" pitchFamily="2" charset="-122"/>
              </a:rPr>
              <a:t>环境</a:t>
            </a:r>
            <a:endParaRPr lang="en-US" altLang="zh-CN" dirty="0" smtClean="0">
              <a:solidFill>
                <a:srgbClr val="1B4171"/>
              </a:solidFill>
              <a:latin typeface="华文黑体" pitchFamily="2" charset="-122"/>
              <a:ea typeface="华文黑体" pitchFamily="2" charset="-122"/>
              <a:cs typeface="华文黑体"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硬件环境：</a:t>
            </a:r>
            <a:r>
              <a:rPr lang="en-US" altLang="zh-CN" sz="2000" dirty="0">
                <a:latin typeface="华文细黑" pitchFamily="2" charset="-122"/>
                <a:ea typeface="华文细黑" pitchFamily="2" charset="-122"/>
              </a:rPr>
              <a:t>Inter</a:t>
            </a:r>
            <a:r>
              <a:rPr lang="en-US" altLang="zh-CN" sz="2000" baseline="30000" dirty="0">
                <a:latin typeface="华文细黑" pitchFamily="2" charset="-122"/>
                <a:ea typeface="华文细黑" pitchFamily="2" charset="-122"/>
              </a:rPr>
              <a:t>®</a:t>
            </a:r>
            <a:r>
              <a:rPr lang="en-US" altLang="zh-CN" sz="2000" dirty="0">
                <a:latin typeface="华文细黑" pitchFamily="2" charset="-122"/>
                <a:ea typeface="华文细黑" pitchFamily="2" charset="-122"/>
              </a:rPr>
              <a:t> </a:t>
            </a:r>
            <a:r>
              <a:rPr lang="en-US" altLang="zh-CN" sz="2000" dirty="0" err="1">
                <a:latin typeface="华文细黑" pitchFamily="2" charset="-122"/>
                <a:ea typeface="华文细黑" pitchFamily="2" charset="-122"/>
              </a:rPr>
              <a:t>Core</a:t>
            </a:r>
            <a:r>
              <a:rPr lang="en-US" altLang="zh-CN" sz="2000" baseline="30000" dirty="0" err="1">
                <a:latin typeface="华文细黑" pitchFamily="2" charset="-122"/>
                <a:ea typeface="华文细黑" pitchFamily="2" charset="-122"/>
              </a:rPr>
              <a:t>TM</a:t>
            </a:r>
            <a:r>
              <a:rPr lang="en-US" altLang="zh-CN" sz="2000" dirty="0">
                <a:latin typeface="华文细黑" pitchFamily="2" charset="-122"/>
                <a:ea typeface="华文细黑" pitchFamily="2" charset="-122"/>
              </a:rPr>
              <a:t> i5-4200U CPU @ 1.60GHz </a:t>
            </a:r>
            <a:r>
              <a:rPr lang="en-US" altLang="zh-CN" sz="2000" dirty="0" smtClean="0">
                <a:latin typeface="华文细黑" pitchFamily="2" charset="-122"/>
                <a:ea typeface="华文细黑" pitchFamily="2" charset="-122"/>
              </a:rPr>
              <a:t>2.30GHz </a:t>
            </a:r>
            <a:r>
              <a:rPr lang="zh-CN" altLang="zh-CN"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2.44GB</a:t>
            </a:r>
            <a:r>
              <a:rPr lang="zh-CN" altLang="zh-CN" sz="2000" dirty="0">
                <a:latin typeface="华文细黑" pitchFamily="2" charset="-122"/>
                <a:ea typeface="华文细黑" pitchFamily="2" charset="-122"/>
              </a:rPr>
              <a:t>内存</a:t>
            </a:r>
            <a:r>
              <a:rPr lang="zh-CN" altLang="zh-CN"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32-bit </a:t>
            </a:r>
            <a:r>
              <a:rPr lang="en-US" altLang="zh-CN" sz="2000" dirty="0">
                <a:latin typeface="Century Gothic" pitchFamily="34" charset="0"/>
                <a:ea typeface="华文细黑" pitchFamily="2" charset="-122"/>
              </a:rPr>
              <a:t>windows</a:t>
            </a:r>
            <a:r>
              <a:rPr lang="zh-CN" altLang="zh-CN" sz="2000" dirty="0" smtClean="0">
                <a:latin typeface="华文细黑" pitchFamily="2" charset="-122"/>
                <a:ea typeface="华文细黑" pitchFamily="2" charset="-122"/>
              </a:rPr>
              <a:t>操作系统</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软件环境：</a:t>
            </a:r>
            <a:r>
              <a:rPr lang="en-US" altLang="zh-CN" sz="2000" dirty="0" smtClean="0">
                <a:latin typeface="Century Gothic" pitchFamily="34" charset="0"/>
                <a:ea typeface="华文细黑" pitchFamily="2" charset="-122"/>
              </a:rPr>
              <a:t>Python2.7</a:t>
            </a:r>
            <a:r>
              <a:rPr lang="zh-CN" altLang="en-US"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IDE</a:t>
            </a:r>
            <a:r>
              <a:rPr lang="zh-CN" altLang="en-US" sz="2000" dirty="0" smtClean="0">
                <a:latin typeface="Century Gothic" pitchFamily="34" charset="0"/>
                <a:ea typeface="华文细黑" pitchFamily="2" charset="-122"/>
              </a:rPr>
              <a:t>：</a:t>
            </a:r>
            <a:r>
              <a:rPr lang="en-US" altLang="zh-CN" sz="2000" dirty="0">
                <a:latin typeface="Century Gothic" pitchFamily="34" charset="0"/>
                <a:ea typeface="华文细黑" pitchFamily="2" charset="-122"/>
              </a:rPr>
              <a:t>Eclipse </a:t>
            </a:r>
            <a:r>
              <a:rPr lang="en-US" altLang="zh-CN" sz="2000" dirty="0" smtClean="0">
                <a:latin typeface="Century Gothic" pitchFamily="34" charset="0"/>
                <a:ea typeface="华文细黑" pitchFamily="2" charset="-122"/>
              </a:rPr>
              <a:t>neon3 </a:t>
            </a:r>
            <a:r>
              <a:rPr lang="en-US" altLang="zh-CN" sz="2000" dirty="0" err="1">
                <a:latin typeface="Century Gothic" pitchFamily="34" charset="0"/>
                <a:ea typeface="华文细黑" pitchFamily="2" charset="-122"/>
              </a:rPr>
              <a:t>PyDev</a:t>
            </a:r>
            <a:r>
              <a:rPr lang="en-US" altLang="zh-CN" sz="2000" dirty="0">
                <a:latin typeface="Century Gothic" pitchFamily="34" charset="0"/>
                <a:ea typeface="华文细黑" pitchFamily="2" charset="-122"/>
              </a:rPr>
              <a:t> plugin</a:t>
            </a:r>
            <a:endParaRPr lang="en-US" altLang="zh-CN" sz="2000" dirty="0" smtClean="0">
              <a:latin typeface="Century Gothic" pitchFamily="34" charset="0"/>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真实数据集：</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smtClean="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endParaRPr lang="en-US" altLang="zh-CN" sz="1600" dirty="0" smtClean="0">
              <a:solidFill>
                <a:schemeClr val="tx1">
                  <a:lumMod val="75000"/>
                  <a:lumOff val="25000"/>
                </a:schemeClr>
              </a:solidFill>
              <a:latin typeface="华文细黑" pitchFamily="2" charset="-122"/>
              <a:ea typeface="华文细黑" pitchFamily="2" charset="-122"/>
            </a:endParaRPr>
          </a:p>
          <a:p>
            <a:pPr lvl="1">
              <a:buNone/>
              <a:defRPr/>
            </a:pPr>
            <a:r>
              <a:rPr lang="en-US" altLang="zh-CN" sz="2000" dirty="0" smtClean="0">
                <a:latin typeface="华文细黑" pitchFamily="2" charset="-122"/>
                <a:ea typeface="华文细黑" pitchFamily="2" charset="-122"/>
              </a:rPr>
              <a:t>			</a:t>
            </a:r>
            <a:endParaRPr lang="en-US" altLang="zh-CN" b="1" kern="1200" dirty="0" smtClean="0">
              <a:ln w="1905"/>
              <a:effectLst>
                <a:innerShdw blurRad="69850" dist="43180" dir="5400000">
                  <a:srgbClr val="000000">
                    <a:alpha val="65000"/>
                  </a:srgbClr>
                </a:innerShdw>
              </a:effectLst>
              <a:latin typeface="华文细黑" pitchFamily="2" charset="-122"/>
              <a:ea typeface="华文细黑" pitchFamily="2" charset="-122"/>
            </a:endParaRPr>
          </a:p>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评估测度</a:t>
            </a:r>
            <a:endParaRPr lang="en-US" altLang="zh-CN" dirty="0" smtClean="0">
              <a:solidFill>
                <a:srgbClr val="1B4171"/>
              </a:solidFill>
              <a:latin typeface="华文黑体" pitchFamily="2" charset="-122"/>
              <a:ea typeface="华文黑体" pitchFamily="2" charset="-122"/>
              <a:cs typeface="华文黑体"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准确性</a:t>
            </a:r>
            <a:r>
              <a:rPr lang="en-US" altLang="zh-CN" sz="2000" dirty="0" smtClean="0">
                <a:latin typeface="华文细黑" pitchFamily="2" charset="-122"/>
                <a:ea typeface="华文细黑" pitchFamily="2" charset="-122"/>
              </a:rPr>
              <a:t>—</a:t>
            </a:r>
            <a:r>
              <a:rPr lang="zh-CN" altLang="en-US" sz="2000" dirty="0">
                <a:latin typeface="华文细黑" pitchFamily="2" charset="-122"/>
                <a:ea typeface="华文细黑" pitchFamily="2" charset="-122"/>
              </a:rPr>
              <a:t>平均绝对误差</a:t>
            </a:r>
            <a:r>
              <a:rPr lang="en-US" altLang="zh-CN" sz="2000" dirty="0" smtClean="0">
                <a:latin typeface="华文细黑" pitchFamily="2" charset="-122"/>
                <a:ea typeface="华文细黑" pitchFamily="2" charset="-122"/>
              </a:rPr>
              <a:t>:</a:t>
            </a:r>
          </a:p>
        </p:txBody>
      </p:sp>
      <p:sp>
        <p:nvSpPr>
          <p:cNvPr id="11674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674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灯片编号占位符 18"/>
          <p:cNvSpPr>
            <a:spLocks noGrp="1"/>
          </p:cNvSpPr>
          <p:nvPr>
            <p:ph type="sldNum" sz="quarter" idx="10"/>
          </p:nvPr>
        </p:nvSpPr>
        <p:spPr/>
        <p:txBody>
          <a:bodyPr/>
          <a:lstStyle/>
          <a:p>
            <a:pPr>
              <a:defRPr/>
            </a:pPr>
            <a:fld id="{EB4E7424-DEF9-4E7B-8F5A-44C973303550}" type="slidenum">
              <a:rPr lang="zh-CN" altLang="en-US" smtClean="0"/>
              <a:pPr>
                <a:defRPr/>
              </a:pPr>
              <a:t>17</a:t>
            </a:fld>
            <a:r>
              <a:rPr lang="en-US" smtClean="0"/>
              <a:t> / 26</a:t>
            </a:r>
            <a:endParaRPr lang="en-US" dirty="0"/>
          </a:p>
        </p:txBody>
      </p:sp>
      <p:graphicFrame>
        <p:nvGraphicFramePr>
          <p:cNvPr id="2" name="表格 1"/>
          <p:cNvGraphicFramePr>
            <a:graphicFrameLocks noGrp="1"/>
          </p:cNvGraphicFramePr>
          <p:nvPr>
            <p:extLst>
              <p:ext uri="{D42A27DB-BD31-4B8C-83A1-F6EECF244321}">
                <p14:modId xmlns:p14="http://schemas.microsoft.com/office/powerpoint/2010/main" val="1004778799"/>
              </p:ext>
            </p:extLst>
          </p:nvPr>
        </p:nvGraphicFramePr>
        <p:xfrm>
          <a:off x="1256400" y="3239352"/>
          <a:ext cx="7140231" cy="916716"/>
        </p:xfrm>
        <a:graphic>
          <a:graphicData uri="http://schemas.openxmlformats.org/drawingml/2006/table">
            <a:tbl>
              <a:tblPr firstRow="1" firstCol="1" bandRow="1">
                <a:tableStyleId>{21E4AEA4-8DFA-4A89-87EB-49C32662AFE0}</a:tableStyleId>
              </a:tblPr>
              <a:tblGrid>
                <a:gridCol w="1936146">
                  <a:extLst>
                    <a:ext uri="{9D8B030D-6E8A-4147-A177-3AD203B41FA5}">
                      <a16:colId xmlns:a16="http://schemas.microsoft.com/office/drawing/2014/main" val="253245677"/>
                    </a:ext>
                  </a:extLst>
                </a:gridCol>
                <a:gridCol w="1632687">
                  <a:extLst>
                    <a:ext uri="{9D8B030D-6E8A-4147-A177-3AD203B41FA5}">
                      <a16:colId xmlns:a16="http://schemas.microsoft.com/office/drawing/2014/main" val="1677311931"/>
                    </a:ext>
                  </a:extLst>
                </a:gridCol>
                <a:gridCol w="1785699">
                  <a:extLst>
                    <a:ext uri="{9D8B030D-6E8A-4147-A177-3AD203B41FA5}">
                      <a16:colId xmlns:a16="http://schemas.microsoft.com/office/drawing/2014/main" val="640685142"/>
                    </a:ext>
                  </a:extLst>
                </a:gridCol>
                <a:gridCol w="1785699">
                  <a:extLst>
                    <a:ext uri="{9D8B030D-6E8A-4147-A177-3AD203B41FA5}">
                      <a16:colId xmlns:a16="http://schemas.microsoft.com/office/drawing/2014/main" val="1008953895"/>
                    </a:ext>
                  </a:extLst>
                </a:gridCol>
              </a:tblGrid>
              <a:tr h="305572">
                <a:tc>
                  <a:txBody>
                    <a:bodyPr/>
                    <a:lstStyle/>
                    <a:p>
                      <a:pPr indent="288290" algn="l">
                        <a:lnSpc>
                          <a:spcPts val="2200"/>
                        </a:lnSpc>
                        <a:spcAft>
                          <a:spcPts val="0"/>
                        </a:spcAft>
                      </a:pPr>
                      <a:r>
                        <a:rPr lang="en-US" sz="1050" kern="0" dirty="0">
                          <a:effectLst/>
                        </a:rPr>
                        <a:t>Dataset Name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Users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Items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a:effectLst/>
                        </a:rPr>
                        <a:t>Ratings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9264710"/>
                  </a:ext>
                </a:extLst>
              </a:tr>
              <a:tr h="305572">
                <a:tc>
                  <a:txBody>
                    <a:bodyPr/>
                    <a:lstStyle/>
                    <a:p>
                      <a:pPr indent="288290" algn="l">
                        <a:lnSpc>
                          <a:spcPts val="2200"/>
                        </a:lnSpc>
                        <a:spcAft>
                          <a:spcPts val="0"/>
                        </a:spcAft>
                      </a:pPr>
                      <a:r>
                        <a:rPr lang="en-US" sz="1050" kern="0" dirty="0" smtClean="0">
                          <a:effectLst/>
                        </a:rPr>
                        <a:t>Movielens-100k</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943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1682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smtClean="0">
                          <a:effectLst/>
                        </a:rPr>
                        <a:t>100000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3187522"/>
                  </a:ext>
                </a:extLst>
              </a:tr>
              <a:tr h="305572">
                <a:tc>
                  <a:txBody>
                    <a:bodyPr/>
                    <a:lstStyle/>
                    <a:p>
                      <a:pPr indent="288290" algn="l">
                        <a:lnSpc>
                          <a:spcPts val="2200"/>
                        </a:lnSpc>
                        <a:spcAft>
                          <a:spcPts val="0"/>
                        </a:spcAft>
                      </a:pPr>
                      <a:r>
                        <a:rPr lang="zh-CN" sz="1050" kern="0" dirty="0">
                          <a:effectLst/>
                        </a:rPr>
                        <a:t>蒙东地区交易数据集</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2530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272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88290" algn="l">
                        <a:lnSpc>
                          <a:spcPts val="2200"/>
                        </a:lnSpc>
                        <a:spcAft>
                          <a:spcPts val="0"/>
                        </a:spcAft>
                      </a:pPr>
                      <a:r>
                        <a:rPr lang="en-US" sz="1050" kern="0" dirty="0">
                          <a:effectLst/>
                        </a:rPr>
                        <a:t>68840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386980"/>
                  </a:ext>
                </a:extLst>
              </a:tr>
            </a:tbl>
          </a:graphicData>
        </a:graphic>
      </p:graphicFrame>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690380938"/>
              </p:ext>
            </p:extLst>
          </p:nvPr>
        </p:nvGraphicFramePr>
        <p:xfrm>
          <a:off x="2751828" y="5461047"/>
          <a:ext cx="2200272" cy="828674"/>
        </p:xfrm>
        <a:graphic>
          <a:graphicData uri="http://schemas.openxmlformats.org/presentationml/2006/ole">
            <mc:AlternateContent xmlns:mc="http://schemas.openxmlformats.org/markup-compatibility/2006">
              <mc:Choice xmlns:v="urn:schemas-microsoft-com:vml" Requires="v">
                <p:oleObj spid="_x0000_s158734" name="Formula" r:id="rId5" imgW="1492250" imgH="582930" progId="Equation.Ribbit">
                  <p:embed/>
                </p:oleObj>
              </mc:Choice>
              <mc:Fallback>
                <p:oleObj name="Formula" r:id="rId5" imgW="1492250" imgH="582930" progId="Equation.Ribbit">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828" y="5461047"/>
                        <a:ext cx="2200272" cy="828674"/>
                      </a:xfrm>
                      <a:prstGeom prst="rect">
                        <a:avLst/>
                      </a:prstGeom>
                      <a:noFill/>
                    </p:spPr>
                  </p:pic>
                </p:oleObj>
              </mc:Fallback>
            </mc:AlternateContent>
          </a:graphicData>
        </a:graphic>
      </p:graphicFrame>
    </p:spTree>
    <p:extLst>
      <p:ext uri="{BB962C8B-B14F-4D97-AF65-F5344CB8AC3E}">
        <p14:creationId xmlns:p14="http://schemas.microsoft.com/office/powerpoint/2010/main" val="1783430741"/>
      </p:ext>
    </p:extLst>
  </p:cSld>
  <p:clrMapOvr>
    <a:masterClrMapping/>
  </p:clrMapOvr>
  <p:transition advTm="16676">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9"/>
          <p:cNvSpPr>
            <a:spLocks noGrp="1"/>
          </p:cNvSpPr>
          <p:nvPr>
            <p:ph type="sldNum" sz="quarter" idx="10"/>
          </p:nvPr>
        </p:nvSpPr>
        <p:spPr/>
        <p:txBody>
          <a:bodyPr/>
          <a:lstStyle/>
          <a:p>
            <a:pPr>
              <a:defRPr/>
            </a:pPr>
            <a:fld id="{EB4E7424-DEF9-4E7B-8F5A-44C973303550}" type="slidenum">
              <a:rPr lang="zh-CN" altLang="en-US" smtClean="0"/>
              <a:pPr>
                <a:defRPr/>
              </a:pPr>
              <a:t>18</a:t>
            </a:fld>
            <a:r>
              <a:rPr lang="en-US" dirty="0" smtClean="0"/>
              <a:t> / 26</a:t>
            </a:r>
            <a:endParaRPr lang="en-US" dirty="0"/>
          </a:p>
        </p:txBody>
      </p:sp>
      <p:pic>
        <p:nvPicPr>
          <p:cNvPr id="17422"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a:ea typeface="黑体" pitchFamily="49" charset="-122"/>
              </a:rPr>
              <a:t>研究内容</a:t>
            </a:r>
            <a:endParaRPr lang="zh-CN" altLang="en-US" sz="3600" dirty="0" smtClean="0">
              <a:latin typeface="黑体" pitchFamily="49" charset="-122"/>
              <a:ea typeface="黑体" pitchFamily="49" charset="-122"/>
            </a:endParaRPr>
          </a:p>
        </p:txBody>
      </p:sp>
      <p:sp>
        <p:nvSpPr>
          <p:cNvPr id="31" name="内容占位符 12"/>
          <p:cNvSpPr>
            <a:spLocks noGrp="1"/>
          </p:cNvSpPr>
          <p:nvPr>
            <p:ph sz="half" idx="4294967295"/>
          </p:nvPr>
        </p:nvSpPr>
        <p:spPr>
          <a:xfrm>
            <a:off x="385763" y="1323975"/>
            <a:ext cx="8218487" cy="517525"/>
          </a:xfrm>
          <a:prstGeom prst="rect">
            <a:avLst/>
          </a:prstGeom>
        </p:spPr>
        <p:txBody>
          <a:bodyPr/>
          <a:lstStyle/>
          <a:p>
            <a:r>
              <a:rPr lang="en-US" altLang="zh-CN" dirty="0" err="1" smtClean="0">
                <a:solidFill>
                  <a:srgbClr val="1B4171"/>
                </a:solidFill>
                <a:latin typeface="华文细黑" panose="02010600040101010101" pitchFamily="2" charset="-122"/>
                <a:ea typeface="华文细黑" panose="02010600040101010101" pitchFamily="2" charset="-122"/>
                <a:cs typeface="华文黑体" pitchFamily="2" charset="-122"/>
              </a:rPr>
              <a:t>UserPreferedCF</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实验</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结果</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3" name="图表 52"/>
          <p:cNvGraphicFramePr/>
          <p:nvPr>
            <p:extLst>
              <p:ext uri="{D42A27DB-BD31-4B8C-83A1-F6EECF244321}">
                <p14:modId xmlns:p14="http://schemas.microsoft.com/office/powerpoint/2010/main" val="313072748"/>
              </p:ext>
            </p:extLst>
          </p:nvPr>
        </p:nvGraphicFramePr>
        <p:xfrm>
          <a:off x="685800" y="2347914"/>
          <a:ext cx="4533314" cy="3124418"/>
        </p:xfrm>
        <a:graphic>
          <a:graphicData uri="http://schemas.openxmlformats.org/drawingml/2006/chart">
            <c:chart xmlns:c="http://schemas.openxmlformats.org/drawingml/2006/chart" xmlns:r="http://schemas.openxmlformats.org/officeDocument/2006/relationships" r:id="rId5"/>
          </a:graphicData>
        </a:graphic>
      </p:graphicFrame>
      <p:sp>
        <p:nvSpPr>
          <p:cNvPr id="54" name="文本框 53"/>
          <p:cNvSpPr txBox="1"/>
          <p:nvPr/>
        </p:nvSpPr>
        <p:spPr>
          <a:xfrm>
            <a:off x="5726803" y="2028879"/>
            <a:ext cx="3147990" cy="3219343"/>
          </a:xfrm>
          <a:prstGeom prst="rect">
            <a:avLst/>
          </a:prstGeom>
          <a:noFill/>
        </p:spPr>
        <p:txBody>
          <a:bodyPr wrap="square" rtlCol="0">
            <a:spAutoFit/>
          </a:bodyPr>
          <a:lstStyle/>
          <a:p>
            <a:pPr lvl="0" algn="just">
              <a:defRPr/>
            </a:pPr>
            <a:r>
              <a:rPr lang="zh-CN" altLang="en-US" dirty="0">
                <a:solidFill>
                  <a:srgbClr val="1B4171"/>
                </a:solidFill>
                <a:latin typeface="华文黑体" pitchFamily="2" charset="-122"/>
                <a:ea typeface="华文黑体" pitchFamily="2" charset="-122"/>
                <a:cs typeface="华文黑体" pitchFamily="2" charset="-122"/>
              </a:rPr>
              <a:t>结论与分析：</a:t>
            </a:r>
            <a:endParaRPr lang="en-US" altLang="zh-CN" dirty="0">
              <a:solidFill>
                <a:srgbClr val="1B4171"/>
              </a:solidFill>
              <a:latin typeface="华文黑体" pitchFamily="2" charset="-122"/>
              <a:ea typeface="华文黑体" pitchFamily="2"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基于商品标签的相似度的计算方法在推荐质量上要优于皮尔逊相似度得出的推荐结果</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因为</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皮尔逊相关系数的计算中，没有考虑商品间的相关性，往往商品空间中的商品特征向量并非正交关系。</a:t>
            </a:r>
          </a:p>
        </p:txBody>
      </p:sp>
    </p:spTree>
    <p:custDataLst>
      <p:tags r:id="rId1"/>
    </p:custDataLst>
  </p:cSld>
  <p:clrMapOvr>
    <a:masterClrMapping/>
  </p:clrMapOvr>
  <p:transition advTm="0">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Graphic spid="53" grpId="0">
        <p:bldAsOne/>
      </p:bldGraphic>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idx="4294967295"/>
          </p:nvPr>
        </p:nvSpPr>
        <p:spPr>
          <a:xfrm>
            <a:off x="1257300" y="458788"/>
            <a:ext cx="7391400" cy="488950"/>
          </a:xfrm>
        </p:spPr>
        <p:txBody>
          <a:bodyPr/>
          <a:lstStyle/>
          <a:p>
            <a:pPr eaLnBrk="1" hangingPunct="1"/>
            <a:r>
              <a:rPr lang="zh-CN" altLang="en-US" sz="3600" dirty="0" smtClean="0">
                <a:ea typeface="黑体" pitchFamily="49" charset="-122"/>
              </a:rPr>
              <a:t>大纲</a:t>
            </a:r>
            <a:endParaRPr lang="zh-CN" altLang="en-US" sz="3600" b="0" dirty="0" smtClean="0">
              <a:latin typeface="黑体" pitchFamily="49" charset="-122"/>
              <a:ea typeface="黑体" pitchFamily="49" charset="-122"/>
            </a:endParaRPr>
          </a:p>
        </p:txBody>
      </p:sp>
      <p:pic>
        <p:nvPicPr>
          <p:cNvPr id="4100"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596" y="1570370"/>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596" y="2456372"/>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296" y="4196844"/>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596" y="5067080"/>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296" y="3326608"/>
            <a:ext cx="487667" cy="5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任意多边形 22"/>
          <p:cNvSpPr/>
          <p:nvPr/>
        </p:nvSpPr>
        <p:spPr>
          <a:xfrm>
            <a:off x="1571378" y="1494172"/>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1. </a:t>
            </a:r>
            <a:r>
              <a:rPr lang="zh-CN" altLang="en-US" sz="2800" b="1" kern="1200" dirty="0" smtClean="0">
                <a:solidFill>
                  <a:srgbClr val="1B4171"/>
                </a:solidFill>
                <a:latin typeface="华文细黑" pitchFamily="2" charset="-122"/>
                <a:ea typeface="华文细黑" pitchFamily="2" charset="-122"/>
              </a:rPr>
              <a:t>研究背景</a:t>
            </a:r>
            <a:endParaRPr lang="zh-CN" altLang="en-US" sz="2800" b="1" kern="1200" dirty="0">
              <a:solidFill>
                <a:srgbClr val="1B4171"/>
              </a:solidFill>
              <a:latin typeface="华文细黑" pitchFamily="2" charset="-122"/>
              <a:ea typeface="华文细黑" pitchFamily="2" charset="-122"/>
            </a:endParaRPr>
          </a:p>
        </p:txBody>
      </p:sp>
      <p:sp>
        <p:nvSpPr>
          <p:cNvPr id="24" name="任意多边形 23"/>
          <p:cNvSpPr/>
          <p:nvPr/>
        </p:nvSpPr>
        <p:spPr>
          <a:xfrm>
            <a:off x="1571378" y="2370251"/>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2. </a:t>
            </a:r>
            <a:r>
              <a:rPr lang="zh-CN" altLang="en-US" sz="2800" b="1" dirty="0">
                <a:solidFill>
                  <a:srgbClr val="1B4171"/>
                </a:solidFill>
                <a:latin typeface="华文细黑" pitchFamily="2" charset="-122"/>
                <a:ea typeface="华文细黑" pitchFamily="2" charset="-122"/>
              </a:rPr>
              <a:t>本文</a:t>
            </a:r>
            <a:r>
              <a:rPr lang="zh-CN" altLang="en-US" sz="2800" b="1" kern="1200" dirty="0" smtClean="0">
                <a:solidFill>
                  <a:srgbClr val="1B4171"/>
                </a:solidFill>
                <a:latin typeface="华文细黑" pitchFamily="2" charset="-122"/>
                <a:ea typeface="华文细黑" pitchFamily="2" charset="-122"/>
              </a:rPr>
              <a:t>工作</a:t>
            </a:r>
            <a:endParaRPr lang="zh-CN" altLang="en-US" sz="2800" b="1" kern="1200" dirty="0">
              <a:solidFill>
                <a:srgbClr val="1B4171"/>
              </a:solidFill>
              <a:latin typeface="华文细黑" pitchFamily="2" charset="-122"/>
              <a:ea typeface="华文细黑" pitchFamily="2" charset="-122"/>
            </a:endParaRPr>
          </a:p>
        </p:txBody>
      </p:sp>
      <p:sp>
        <p:nvSpPr>
          <p:cNvPr id="25" name="任意多边形 24"/>
          <p:cNvSpPr/>
          <p:nvPr/>
        </p:nvSpPr>
        <p:spPr>
          <a:xfrm>
            <a:off x="1571378" y="3230564"/>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3. </a:t>
            </a:r>
            <a:r>
              <a:rPr lang="zh-CN" altLang="en-US" sz="2800" b="1" kern="1200" dirty="0" smtClean="0">
                <a:solidFill>
                  <a:srgbClr val="1B4171"/>
                </a:solidFill>
                <a:latin typeface="华文细黑" pitchFamily="2" charset="-122"/>
                <a:ea typeface="华文细黑" pitchFamily="2" charset="-122"/>
              </a:rPr>
              <a:t>研究内容</a:t>
            </a:r>
            <a:endParaRPr lang="zh-CN" altLang="en-US" sz="2800" b="1" kern="1200" dirty="0">
              <a:solidFill>
                <a:srgbClr val="1B4171"/>
              </a:solidFill>
              <a:latin typeface="华文细黑" pitchFamily="2" charset="-122"/>
              <a:ea typeface="华文细黑" pitchFamily="2" charset="-122"/>
            </a:endParaRPr>
          </a:p>
        </p:txBody>
      </p:sp>
      <p:sp>
        <p:nvSpPr>
          <p:cNvPr id="26" name="任意多边形 25"/>
          <p:cNvSpPr/>
          <p:nvPr/>
        </p:nvSpPr>
        <p:spPr>
          <a:xfrm>
            <a:off x="1571378" y="4090878"/>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defTabSz="1289050">
              <a:lnSpc>
                <a:spcPct val="90000"/>
              </a:lnSpc>
              <a:spcAft>
                <a:spcPct val="35000"/>
              </a:spcAft>
            </a:pPr>
            <a:r>
              <a:rPr lang="en-US" altLang="zh-CN" sz="2800" b="1" kern="1200" dirty="0" smtClean="0">
                <a:solidFill>
                  <a:srgbClr val="1B4171"/>
                </a:solidFill>
                <a:latin typeface="华文细黑" pitchFamily="2" charset="-122"/>
                <a:ea typeface="华文细黑" pitchFamily="2" charset="-122"/>
              </a:rPr>
              <a:t>4. </a:t>
            </a:r>
            <a:r>
              <a:rPr lang="zh-CN" altLang="en-US" sz="2800" b="1" kern="1200" dirty="0" smtClean="0">
                <a:solidFill>
                  <a:srgbClr val="1B4171"/>
                </a:solidFill>
                <a:latin typeface="华文细黑" pitchFamily="2" charset="-122"/>
                <a:ea typeface="华文细黑" pitchFamily="2" charset="-122"/>
              </a:rPr>
              <a:t>系统设计</a:t>
            </a:r>
            <a:endParaRPr lang="zh-CN" altLang="en-US" sz="2800" b="1" dirty="0" smtClean="0">
              <a:solidFill>
                <a:srgbClr val="1B4171"/>
              </a:solidFill>
              <a:latin typeface="华文细黑" pitchFamily="2" charset="-122"/>
              <a:ea typeface="华文细黑" pitchFamily="2" charset="-122"/>
            </a:endParaRPr>
          </a:p>
        </p:txBody>
      </p:sp>
      <p:sp>
        <p:nvSpPr>
          <p:cNvPr id="27" name="任意多边形 26"/>
          <p:cNvSpPr/>
          <p:nvPr/>
        </p:nvSpPr>
        <p:spPr>
          <a:xfrm>
            <a:off x="1571378" y="4951191"/>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5. </a:t>
            </a:r>
            <a:r>
              <a:rPr lang="zh-CN" altLang="en-US" sz="2800" b="1" dirty="0">
                <a:solidFill>
                  <a:srgbClr val="1B4171"/>
                </a:solidFill>
                <a:latin typeface="华文细黑" pitchFamily="2" charset="-122"/>
                <a:ea typeface="华文细黑" pitchFamily="2" charset="-122"/>
              </a:rPr>
              <a:t>论文总结</a:t>
            </a:r>
            <a:endParaRPr lang="zh-CN" altLang="en-US" sz="2800" b="1" kern="1200" dirty="0">
              <a:solidFill>
                <a:srgbClr val="1B4171"/>
              </a:solidFill>
              <a:latin typeface="华文细黑" pitchFamily="2" charset="-122"/>
              <a:ea typeface="华文细黑" pitchFamily="2" charset="-122"/>
            </a:endParaRPr>
          </a:p>
        </p:txBody>
      </p:sp>
      <p:sp>
        <p:nvSpPr>
          <p:cNvPr id="17" name="灯片编号占位符 16"/>
          <p:cNvSpPr>
            <a:spLocks noGrp="1"/>
          </p:cNvSpPr>
          <p:nvPr>
            <p:ph type="sldNum" sz="quarter" idx="10"/>
          </p:nvPr>
        </p:nvSpPr>
        <p:spPr/>
        <p:txBody>
          <a:bodyPr/>
          <a:lstStyle/>
          <a:p>
            <a:pPr>
              <a:defRPr/>
            </a:pPr>
            <a:fld id="{0D651279-411D-4633-B7EF-14A641C87087}" type="slidenum">
              <a:rPr lang="zh-CN" altLang="en-US" smtClean="0"/>
              <a:pPr>
                <a:defRPr/>
              </a:pPr>
              <a:t>1</a:t>
            </a:fld>
            <a:r>
              <a:rPr lang="en-US" smtClean="0"/>
              <a:t> / 26</a:t>
            </a:r>
            <a:endParaRPr lang="en-US" dirty="0"/>
          </a:p>
        </p:txBody>
      </p:sp>
    </p:spTree>
  </p:cSld>
  <p:clrMapOvr>
    <a:masterClrMapping/>
  </p:clrMapOvr>
  <p:transition advTm="6926">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19</a:t>
            </a:fld>
            <a:r>
              <a:rPr lang="en-US" smtClean="0"/>
              <a:t> / 26</a:t>
            </a:r>
            <a:endParaRPr lang="en-US" dirty="0"/>
          </a:p>
        </p:txBody>
      </p:sp>
      <p:sp>
        <p:nvSpPr>
          <p:cNvPr id="54" name="文本框 53"/>
          <p:cNvSpPr txBox="1"/>
          <p:nvPr/>
        </p:nvSpPr>
        <p:spPr>
          <a:xfrm>
            <a:off x="4668653" y="3187110"/>
            <a:ext cx="3617217" cy="2449901"/>
          </a:xfrm>
          <a:prstGeom prst="rect">
            <a:avLst/>
          </a:prstGeom>
          <a:noFill/>
        </p:spPr>
        <p:txBody>
          <a:bodyPr wrap="square" rtlCol="0">
            <a:spAutoFit/>
          </a:bodyPr>
          <a:lstStyle/>
          <a:p>
            <a:pPr marL="342900" indent="-342900" eaLnBrk="0" hangingPunct="0">
              <a:spcBef>
                <a:spcPct val="20000"/>
              </a:spcBef>
              <a:spcAft>
                <a:spcPts val="1200"/>
              </a:spcAft>
              <a:buClr>
                <a:schemeClr val="hlink"/>
              </a:buClr>
              <a:buFont typeface="Wingdings" pitchFamily="2" charset="2"/>
              <a:buChar char="v"/>
            </a:pP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总体</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上</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的</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传统</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推荐方法</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(Cosine</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和</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user </a:t>
            </a:r>
            <a:r>
              <a:rPr lang="en-US" altLang="zh-CN" sz="1800" dirty="0" err="1" smtClean="0">
                <a:solidFill>
                  <a:srgbClr val="1B4171"/>
                </a:solidFill>
                <a:latin typeface="黑体" panose="02010609060101010101" pitchFamily="49" charset="-122"/>
                <a:ea typeface="黑体" panose="02010609060101010101" pitchFamily="49" charset="-122"/>
                <a:cs typeface="华文黑体" pitchFamily="2" charset="-122"/>
              </a:rPr>
              <a:t>avg</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 ratings)</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质量</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都比</a:t>
            </a:r>
            <a:r>
              <a:rPr lang="en-US" altLang="zh-CN" sz="1800" dirty="0" err="1">
                <a:solidFill>
                  <a:srgbClr val="1B4171"/>
                </a:solidFill>
                <a:latin typeface="黑体" panose="02010609060101010101" pitchFamily="49" charset="-122"/>
                <a:ea typeface="黑体" panose="02010609060101010101" pitchFamily="49" charset="-122"/>
                <a:cs typeface="华文黑体" pitchFamily="2" charset="-122"/>
              </a:rPr>
              <a:t>UserPreferedCF</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算法要</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差</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稀疏率达到</a:t>
            </a: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0.2</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之后，算法的推荐质量有明显提高</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en-US" altLang="zh-CN" sz="1800" dirty="0" err="1">
                <a:solidFill>
                  <a:srgbClr val="1B4171"/>
                </a:solidFill>
                <a:latin typeface="黑体" panose="02010609060101010101" pitchFamily="49" charset="-122"/>
                <a:ea typeface="黑体" panose="02010609060101010101" pitchFamily="49" charset="-122"/>
                <a:cs typeface="华文黑体" pitchFamily="2" charset="-122"/>
              </a:rPr>
              <a:t>UserPreferedCF</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算法的推荐</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结果稳定性较好</a:t>
            </a:r>
            <a:endParaRPr lang="zh-CN" altLang="en-US" sz="1800" dirty="0">
              <a:solidFill>
                <a:srgbClr val="1B4171"/>
              </a:solidFill>
              <a:latin typeface="黑体" panose="02010609060101010101" pitchFamily="49" charset="-122"/>
              <a:ea typeface="黑体" panose="02010609060101010101" pitchFamily="49" charset="-122"/>
              <a:cs typeface="华文黑体" pitchFamily="2" charset="-122"/>
            </a:endParaRPr>
          </a:p>
        </p:txBody>
      </p:sp>
      <p:sp>
        <p:nvSpPr>
          <p:cNvPr id="58" name="文本框 57"/>
          <p:cNvSpPr txBox="1"/>
          <p:nvPr/>
        </p:nvSpPr>
        <p:spPr>
          <a:xfrm>
            <a:off x="115895" y="1166478"/>
            <a:ext cx="5819956"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不同</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数据集不同维度</a:t>
            </a:r>
            <a:r>
              <a:rPr lang="en-US" altLang="zh-CN" dirty="0">
                <a:solidFill>
                  <a:srgbClr val="1B4171"/>
                </a:solidFill>
                <a:latin typeface="华文细黑" panose="02010600040101010101" pitchFamily="2" charset="-122"/>
                <a:ea typeface="华文细黑" panose="02010600040101010101" pitchFamily="2" charset="-122"/>
                <a:cs typeface="华文黑体" pitchFamily="2" charset="-122"/>
              </a:rPr>
              <a:t>k</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取值对比</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6" name="矩形 5"/>
          <p:cNvSpPr/>
          <p:nvPr/>
        </p:nvSpPr>
        <p:spPr>
          <a:xfrm>
            <a:off x="4892052" y="2545919"/>
            <a:ext cx="2031325" cy="461665"/>
          </a:xfrm>
          <a:prstGeom prst="rect">
            <a:avLst/>
          </a:prstGeom>
        </p:spPr>
        <p:txBody>
          <a:bodyPr wrap="none">
            <a:spAutoFit/>
          </a:bodyPr>
          <a:lstStyle/>
          <a:p>
            <a:pPr lvl="0" algn="just">
              <a:defRPr/>
            </a:pPr>
            <a:r>
              <a:rPr lang="zh-CN" altLang="en-US" dirty="0">
                <a:solidFill>
                  <a:srgbClr val="1B4171"/>
                </a:solidFill>
                <a:latin typeface="华文黑体" pitchFamily="2" charset="-122"/>
                <a:ea typeface="华文黑体" pitchFamily="2" charset="-122"/>
                <a:cs typeface="华文黑体" pitchFamily="2" charset="-122"/>
              </a:rPr>
              <a:t>结论与分析：</a:t>
            </a:r>
            <a:endParaRPr lang="en-US" altLang="zh-CN" dirty="0">
              <a:solidFill>
                <a:srgbClr val="1B4171"/>
              </a:solidFill>
              <a:latin typeface="华文黑体" pitchFamily="2" charset="-122"/>
              <a:ea typeface="华文黑体" pitchFamily="2" charset="-122"/>
              <a:cs typeface="华文黑体" pitchFamily="2" charset="-122"/>
            </a:endParaRPr>
          </a:p>
        </p:txBody>
      </p:sp>
      <p:graphicFrame>
        <p:nvGraphicFramePr>
          <p:cNvPr id="47" name="图表 46"/>
          <p:cNvGraphicFramePr/>
          <p:nvPr>
            <p:extLst>
              <p:ext uri="{D42A27DB-BD31-4B8C-83A1-F6EECF244321}">
                <p14:modId xmlns:p14="http://schemas.microsoft.com/office/powerpoint/2010/main" val="477704992"/>
              </p:ext>
            </p:extLst>
          </p:nvPr>
        </p:nvGraphicFramePr>
        <p:xfrm>
          <a:off x="874932" y="1487353"/>
          <a:ext cx="3500062" cy="23739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8" name="图表 47"/>
          <p:cNvGraphicFramePr/>
          <p:nvPr>
            <p:extLst>
              <p:ext uri="{D42A27DB-BD31-4B8C-83A1-F6EECF244321}">
                <p14:modId xmlns:p14="http://schemas.microsoft.com/office/powerpoint/2010/main" val="3634181862"/>
              </p:ext>
            </p:extLst>
          </p:nvPr>
        </p:nvGraphicFramePr>
        <p:xfrm>
          <a:off x="860048" y="4041048"/>
          <a:ext cx="3613573" cy="2439709"/>
        </p:xfrm>
        <a:graphic>
          <a:graphicData uri="http://schemas.openxmlformats.org/drawingml/2006/chart">
            <c:chart xmlns:c="http://schemas.openxmlformats.org/drawingml/2006/chart" xmlns:r="http://schemas.openxmlformats.org/officeDocument/2006/relationships" r:id="rId6"/>
          </a:graphicData>
        </a:graphic>
      </p:graphicFrame>
      <p:sp>
        <p:nvSpPr>
          <p:cNvPr id="3" name="矩形 2"/>
          <p:cNvSpPr/>
          <p:nvPr/>
        </p:nvSpPr>
        <p:spPr>
          <a:xfrm>
            <a:off x="2112836" y="6472319"/>
            <a:ext cx="1107996" cy="276999"/>
          </a:xfrm>
          <a:prstGeom prst="rect">
            <a:avLst/>
          </a:prstGeom>
        </p:spPr>
        <p:txBody>
          <a:bodyPr wrap="none">
            <a:spAutoFit/>
          </a:bodyPr>
          <a:lstStyle/>
          <a:p>
            <a:r>
              <a:rPr lang="zh-CN" altLang="zh-CN" sz="1200" kern="100" dirty="0">
                <a:latin typeface="Times New Roman" panose="02020603050405020304" pitchFamily="18" charset="0"/>
                <a:cs typeface="Times New Roman" panose="02020603050405020304" pitchFamily="18" charset="0"/>
              </a:rPr>
              <a:t>蒙东交易数据</a:t>
            </a:r>
            <a:endParaRPr lang="zh-CN" altLang="en-US" sz="1200" dirty="0"/>
          </a:p>
        </p:txBody>
      </p:sp>
      <p:sp>
        <p:nvSpPr>
          <p:cNvPr id="49" name="矩形 48"/>
          <p:cNvSpPr/>
          <p:nvPr/>
        </p:nvSpPr>
        <p:spPr>
          <a:xfrm>
            <a:off x="2133600" y="3897156"/>
            <a:ext cx="1015021" cy="276999"/>
          </a:xfrm>
          <a:prstGeom prst="rect">
            <a:avLst/>
          </a:prstGeom>
        </p:spPr>
        <p:txBody>
          <a:bodyPr wrap="none">
            <a:spAutoFit/>
          </a:bodyPr>
          <a:lstStyle/>
          <a:p>
            <a:r>
              <a:rPr lang="en-US" altLang="zh-CN" sz="1200" kern="100" dirty="0">
                <a:latin typeface="Times New Roman" panose="02020603050405020304" pitchFamily="18" charset="0"/>
                <a:cs typeface="Times New Roman" panose="02020603050405020304" pitchFamily="18" charset="0"/>
              </a:rPr>
              <a:t>ml-100k</a:t>
            </a:r>
            <a:r>
              <a:rPr lang="zh-CN" altLang="en-US" sz="1200" kern="100" dirty="0">
                <a:latin typeface="Times New Roman" panose="02020603050405020304" pitchFamily="18" charset="0"/>
                <a:cs typeface="Times New Roman" panose="02020603050405020304" pitchFamily="18" charset="0"/>
              </a:rPr>
              <a:t>数据</a:t>
            </a:r>
            <a:endParaRPr lang="zh-CN" altLang="en-US" sz="1200" dirty="0"/>
          </a:p>
        </p:txBody>
      </p:sp>
    </p:spTree>
    <p:custDataLst>
      <p:tags r:id="rId1"/>
    </p:custDataLst>
    <p:extLst>
      <p:ext uri="{BB962C8B-B14F-4D97-AF65-F5344CB8AC3E}">
        <p14:creationId xmlns:p14="http://schemas.microsoft.com/office/powerpoint/2010/main" val="3127550737"/>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9"/>
          <p:cNvSpPr>
            <a:spLocks noGrp="1"/>
          </p:cNvSpPr>
          <p:nvPr>
            <p:ph type="sldNum" sz="quarter" idx="10"/>
          </p:nvPr>
        </p:nvSpPr>
        <p:spPr/>
        <p:txBody>
          <a:bodyPr/>
          <a:lstStyle/>
          <a:p>
            <a:pPr>
              <a:defRPr/>
            </a:pPr>
            <a:fld id="{EB4E7424-DEF9-4E7B-8F5A-44C973303550}" type="slidenum">
              <a:rPr lang="zh-CN" altLang="en-US" smtClean="0"/>
              <a:pPr>
                <a:defRPr/>
              </a:pPr>
              <a:t>20</a:t>
            </a:fld>
            <a:r>
              <a:rPr lang="en-US" dirty="0" smtClean="0"/>
              <a:t> / 26</a:t>
            </a:r>
            <a:endParaRPr lang="en-US" dirty="0"/>
          </a:p>
        </p:txBody>
      </p:sp>
      <p:pic>
        <p:nvPicPr>
          <p:cNvPr id="17422"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a:ea typeface="黑体" pitchFamily="49" charset="-122"/>
              </a:rPr>
              <a:t>研究内容</a:t>
            </a:r>
            <a:endParaRPr lang="zh-CN" altLang="en-US" sz="3600" dirty="0" smtClean="0">
              <a:latin typeface="黑体" pitchFamily="49" charset="-122"/>
              <a:ea typeface="黑体" pitchFamily="49" charset="-122"/>
            </a:endParaRPr>
          </a:p>
        </p:txBody>
      </p:sp>
      <p:sp>
        <p:nvSpPr>
          <p:cNvPr id="31" name="内容占位符 12"/>
          <p:cNvSpPr>
            <a:spLocks noGrp="1"/>
          </p:cNvSpPr>
          <p:nvPr>
            <p:ph sz="half" idx="4294967295"/>
          </p:nvPr>
        </p:nvSpPr>
        <p:spPr>
          <a:xfrm>
            <a:off x="385763" y="1323975"/>
            <a:ext cx="8218487" cy="517525"/>
          </a:xfrm>
          <a:prstGeom prst="rect">
            <a:avLst/>
          </a:prstGeom>
        </p:spPr>
        <p:txBody>
          <a:bodyPr/>
          <a:lstStyle/>
          <a:p>
            <a:r>
              <a:rPr lang="en-US" altLang="zh-CN" dirty="0" err="1" smtClean="0">
                <a:solidFill>
                  <a:srgbClr val="1B4171"/>
                </a:solidFill>
                <a:latin typeface="华文细黑" panose="02010600040101010101" pitchFamily="2" charset="-122"/>
                <a:ea typeface="华文细黑" panose="02010600040101010101" pitchFamily="2" charset="-122"/>
                <a:cs typeface="华文黑体" pitchFamily="2" charset="-122"/>
              </a:rPr>
              <a:t>UserPreferedCF</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实验</a:t>
            </a: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结果</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 name="文本框 53"/>
          <p:cNvSpPr txBox="1"/>
          <p:nvPr/>
        </p:nvSpPr>
        <p:spPr>
          <a:xfrm>
            <a:off x="5538810" y="1866396"/>
            <a:ext cx="3147990" cy="3982629"/>
          </a:xfrm>
          <a:prstGeom prst="rect">
            <a:avLst/>
          </a:prstGeom>
          <a:noFill/>
        </p:spPr>
        <p:txBody>
          <a:bodyPr wrap="square" rtlCol="0">
            <a:spAutoFit/>
          </a:bodyPr>
          <a:lstStyle/>
          <a:p>
            <a:pPr lvl="0" algn="just">
              <a:defRPr/>
            </a:pPr>
            <a:r>
              <a:rPr lang="zh-CN" altLang="en-US" dirty="0">
                <a:solidFill>
                  <a:srgbClr val="1B4171"/>
                </a:solidFill>
                <a:latin typeface="华文黑体" pitchFamily="2" charset="-122"/>
                <a:ea typeface="华文黑体" pitchFamily="2" charset="-122"/>
                <a:cs typeface="华文黑体" pitchFamily="2" charset="-122"/>
              </a:rPr>
              <a:t>结论与分析：</a:t>
            </a:r>
            <a:endParaRPr lang="en-US" altLang="zh-CN" dirty="0">
              <a:solidFill>
                <a:srgbClr val="1B4171"/>
              </a:solidFill>
              <a:latin typeface="华文黑体" pitchFamily="2" charset="-122"/>
              <a:ea typeface="华文黑体" pitchFamily="2"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随着带宽不断增大，两种核函数下的推荐质量逐渐</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降低</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带宽不断增加的过程中，三角核函数的结果比高斯核函数的效果略好，但当带宽趋近于</a:t>
            </a:r>
            <a:r>
              <a:rPr lang="en-US" altLang="zh-CN" sz="1800" dirty="0">
                <a:solidFill>
                  <a:srgbClr val="1B4171"/>
                </a:solidFill>
                <a:latin typeface="黑体" panose="02010609060101010101" pitchFamily="49" charset="-122"/>
                <a:ea typeface="黑体" panose="02010609060101010101" pitchFamily="49" charset="-122"/>
                <a:cs typeface="华文黑体" pitchFamily="2" charset="-122"/>
              </a:rPr>
              <a:t>1</a:t>
            </a: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时，两者的结果又</a:t>
            </a:r>
            <a:r>
              <a:rPr lang="zh-CN" altLang="en-US" sz="1800" dirty="0" smtClean="0">
                <a:solidFill>
                  <a:srgbClr val="1B4171"/>
                </a:solidFill>
                <a:latin typeface="黑体" panose="02010609060101010101" pitchFamily="49" charset="-122"/>
                <a:ea typeface="黑体" panose="02010609060101010101" pitchFamily="49" charset="-122"/>
                <a:cs typeface="华文黑体" pitchFamily="2" charset="-122"/>
              </a:rPr>
              <a:t>趋于一致</a:t>
            </a:r>
            <a:endPar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endParaRPr>
          </a:p>
          <a:p>
            <a:pPr marL="342900" indent="-342900" eaLnBrk="0" hangingPunct="0">
              <a:spcBef>
                <a:spcPct val="20000"/>
              </a:spcBef>
              <a:spcAft>
                <a:spcPts val="1200"/>
              </a:spcAft>
              <a:buClr>
                <a:schemeClr val="hlink"/>
              </a:buClr>
              <a:buFont typeface="Wingdings" pitchFamily="2" charset="2"/>
              <a:buChar char="v"/>
            </a:pPr>
            <a:r>
              <a:rPr lang="zh-CN" altLang="en-US" sz="1800" dirty="0">
                <a:solidFill>
                  <a:srgbClr val="1B4171"/>
                </a:solidFill>
                <a:latin typeface="黑体" panose="02010609060101010101" pitchFamily="49" charset="-122"/>
                <a:ea typeface="黑体" panose="02010609060101010101" pitchFamily="49" charset="-122"/>
                <a:cs typeface="华文黑体" pitchFamily="2" charset="-122"/>
              </a:rPr>
              <a:t>核函数的选取所带来的影响与带宽所带来的影响相比，后者更明显。</a:t>
            </a:r>
          </a:p>
        </p:txBody>
      </p:sp>
      <p:graphicFrame>
        <p:nvGraphicFramePr>
          <p:cNvPr id="17" name="图表 16"/>
          <p:cNvGraphicFramePr/>
          <p:nvPr>
            <p:extLst>
              <p:ext uri="{D42A27DB-BD31-4B8C-83A1-F6EECF244321}">
                <p14:modId xmlns:p14="http://schemas.microsoft.com/office/powerpoint/2010/main" val="4278668955"/>
              </p:ext>
            </p:extLst>
          </p:nvPr>
        </p:nvGraphicFramePr>
        <p:xfrm>
          <a:off x="643816" y="2341564"/>
          <a:ext cx="4547162" cy="3032294"/>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710147402"/>
      </p:ext>
    </p:extLst>
  </p:cSld>
  <p:clrMapOvr>
    <a:masterClrMapping/>
  </p:clrMapOvr>
  <p:transition advTm="0">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54" grpId="0"/>
      <p:bldGraphic spid="1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2"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系统设计</a:t>
            </a: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21</a:t>
            </a:fld>
            <a:r>
              <a:rPr lang="en-US" dirty="0" smtClean="0"/>
              <a:t> / 26</a:t>
            </a:r>
            <a:endParaRPr lang="en-US" dirty="0"/>
          </a:p>
        </p:txBody>
      </p:sp>
      <p:pic>
        <p:nvPicPr>
          <p:cNvPr id="18" name="图片 17"/>
          <p:cNvPicPr>
            <a:picLocks noChangeAspect="1"/>
          </p:cNvPicPr>
          <p:nvPr/>
        </p:nvPicPr>
        <p:blipFill>
          <a:blip r:embed="rId5"/>
          <a:stretch>
            <a:fillRect/>
          </a:stretch>
        </p:blipFill>
        <p:spPr>
          <a:xfrm>
            <a:off x="785447" y="2141535"/>
            <a:ext cx="3363190" cy="3736978"/>
          </a:xfrm>
          <a:prstGeom prst="rect">
            <a:avLst/>
          </a:prstGeom>
        </p:spPr>
      </p:pic>
      <p:sp>
        <p:nvSpPr>
          <p:cNvPr id="21" name="内容占位符 12"/>
          <p:cNvSpPr>
            <a:spLocks noGrp="1"/>
          </p:cNvSpPr>
          <p:nvPr>
            <p:ph sz="half" idx="4294967295"/>
          </p:nvPr>
        </p:nvSpPr>
        <p:spPr>
          <a:xfrm>
            <a:off x="385763" y="1323975"/>
            <a:ext cx="8218487" cy="517525"/>
          </a:xfrm>
          <a:prstGeom prst="rect">
            <a:avLst/>
          </a:prstGeom>
        </p:spPr>
        <p:txBody>
          <a:bodyPr/>
          <a:lstStyle/>
          <a:p>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服务端架构</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pic>
        <p:nvPicPr>
          <p:cNvPr id="25" name="图片 24"/>
          <p:cNvPicPr>
            <a:picLocks noChangeAspect="1"/>
          </p:cNvPicPr>
          <p:nvPr/>
        </p:nvPicPr>
        <p:blipFill>
          <a:blip r:embed="rId6"/>
          <a:stretch>
            <a:fillRect/>
          </a:stretch>
        </p:blipFill>
        <p:spPr>
          <a:xfrm>
            <a:off x="4572000" y="2069307"/>
            <a:ext cx="4173189" cy="3581398"/>
          </a:xfrm>
          <a:prstGeom prst="rect">
            <a:avLst/>
          </a:prstGeom>
        </p:spPr>
      </p:pic>
      <p:sp>
        <p:nvSpPr>
          <p:cNvPr id="26" name="内容占位符 12"/>
          <p:cNvSpPr>
            <a:spLocks noGrp="1"/>
          </p:cNvSpPr>
          <p:nvPr>
            <p:ph sz="half" idx="4294967295"/>
          </p:nvPr>
        </p:nvSpPr>
        <p:spPr>
          <a:xfrm>
            <a:off x="4495006" y="1287861"/>
            <a:ext cx="8218487" cy="517525"/>
          </a:xfrm>
          <a:prstGeom prst="rect">
            <a:avLst/>
          </a:prstGeom>
        </p:spPr>
        <p:txBody>
          <a:bodyPr/>
          <a:lstStyle/>
          <a:p>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移动</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端架构</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Tree>
    <p:custDataLst>
      <p:tags r:id="rId1"/>
    </p:custDataLst>
  </p:cSld>
  <p:clrMapOvr>
    <a:masterClrMapping/>
  </p:clrMapOvr>
  <p:transition advTm="21761">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fade">
                                      <p:cBhvr>
                                        <p:cTn id="17" dur="1000"/>
                                        <p:tgtEl>
                                          <p:spTgt spid="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256400" y="458788"/>
            <a:ext cx="7391400" cy="488950"/>
          </a:xfrm>
        </p:spPr>
        <p:txBody>
          <a:bodyPr/>
          <a:lstStyle/>
          <a:p>
            <a:r>
              <a:rPr lang="zh-CN" altLang="en-US" sz="3600" dirty="0">
                <a:latin typeface="黑体" pitchFamily="49" charset="-122"/>
                <a:ea typeface="黑体" pitchFamily="49" charset="-122"/>
              </a:rPr>
              <a:t>系统设计</a:t>
            </a:r>
            <a:endParaRPr lang="zh-CN" altLang="zh-CN" sz="3600" dirty="0" smtClean="0">
              <a:latin typeface="Century Gothic" pitchFamily="34" charset="0"/>
              <a:ea typeface="宋体" pitchFamily="2" charset="-122"/>
            </a:endParaRPr>
          </a:p>
        </p:txBody>
      </p:sp>
      <p:pic>
        <p:nvPicPr>
          <p:cNvPr id="19460"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22</a:t>
            </a:fld>
            <a:r>
              <a:rPr lang="en-US" smtClean="0"/>
              <a:t> / 26</a:t>
            </a:r>
            <a:endParaRPr lang="en-US" dirty="0"/>
          </a:p>
        </p:txBody>
      </p:sp>
      <p:pic>
        <p:nvPicPr>
          <p:cNvPr id="8" name="图片 7"/>
          <p:cNvPicPr>
            <a:picLocks noChangeAspect="1"/>
          </p:cNvPicPr>
          <p:nvPr/>
        </p:nvPicPr>
        <p:blipFill>
          <a:blip r:embed="rId4"/>
          <a:stretch>
            <a:fillRect/>
          </a:stretch>
        </p:blipFill>
        <p:spPr>
          <a:xfrm>
            <a:off x="837271" y="2342658"/>
            <a:ext cx="7508444" cy="3540754"/>
          </a:xfrm>
          <a:prstGeom prst="rect">
            <a:avLst/>
          </a:prstGeom>
        </p:spPr>
      </p:pic>
      <p:sp>
        <p:nvSpPr>
          <p:cNvPr id="9" name="内容占位符 12"/>
          <p:cNvSpPr>
            <a:spLocks noGrp="1"/>
          </p:cNvSpPr>
          <p:nvPr>
            <p:ph sz="half" idx="4294967295"/>
          </p:nvPr>
        </p:nvSpPr>
        <p:spPr>
          <a:xfrm>
            <a:off x="385763" y="1323975"/>
            <a:ext cx="8218487" cy="517525"/>
          </a:xfrm>
          <a:prstGeom prst="rect">
            <a:avLst/>
          </a:prstGeom>
        </p:spPr>
        <p:txBody>
          <a:bodyPr/>
          <a:lstStyle/>
          <a:p>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移动</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端功能模块</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2" name="矩形 1"/>
          <p:cNvSpPr/>
          <p:nvPr/>
        </p:nvSpPr>
        <p:spPr>
          <a:xfrm>
            <a:off x="2634711" y="2650210"/>
            <a:ext cx="1162373" cy="3595607"/>
          </a:xfrm>
          <a:prstGeom prst="rect">
            <a:avLst/>
          </a:prstGeom>
          <a:ln w="28575">
            <a:solidFill>
              <a:srgbClr val="FF0000"/>
            </a:solidFill>
            <a:prstDash val="dash"/>
          </a:ln>
        </p:spPr>
        <p:txBody>
          <a:bodyPr wrap="square" rtlCol="0" anchor="ctr">
            <a:spAutoFit/>
          </a:bodyPr>
          <a:lstStyle/>
          <a:p>
            <a:pPr algn="ctr"/>
            <a:endParaRPr lang="zh-CN" altLang="en-US" sz="1600" dirty="0">
              <a:solidFill>
                <a:srgbClr val="1B4171"/>
              </a:solidFill>
              <a:latin typeface="黑体" panose="02010609060101010101" pitchFamily="49" charset="-122"/>
              <a:ea typeface="黑体" panose="02010609060101010101" pitchFamily="49" charset="-122"/>
              <a:cs typeface="华文黑体" pitchFamily="2" charset="-122"/>
            </a:endParaRPr>
          </a:p>
        </p:txBody>
      </p:sp>
    </p:spTree>
  </p:cSld>
  <p:clrMapOvr>
    <a:masterClrMapping/>
  </p:clrMapOvr>
  <p:transition advTm="61527">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256400" y="458788"/>
            <a:ext cx="7391400" cy="488950"/>
          </a:xfrm>
        </p:spPr>
        <p:txBody>
          <a:bodyPr/>
          <a:lstStyle/>
          <a:p>
            <a:r>
              <a:rPr lang="zh-CN" altLang="en-US" sz="3600" dirty="0">
                <a:latin typeface="黑体" pitchFamily="49" charset="-122"/>
                <a:ea typeface="黑体" pitchFamily="49" charset="-122"/>
              </a:rPr>
              <a:t>系统设计</a:t>
            </a:r>
            <a:endParaRPr lang="zh-CN" altLang="zh-CN" sz="3600" dirty="0" smtClean="0">
              <a:ea typeface="宋体" pitchFamily="2" charset="-122"/>
            </a:endParaRPr>
          </a:p>
        </p:txBody>
      </p:sp>
      <p:pic>
        <p:nvPicPr>
          <p:cNvPr id="19460"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72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2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sp>
        <p:nvSpPr>
          <p:cNvPr id="972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31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312" name="Rectangle 3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灯片编号占位符 44"/>
          <p:cNvSpPr>
            <a:spLocks noGrp="1"/>
          </p:cNvSpPr>
          <p:nvPr>
            <p:ph type="sldNum" sz="quarter" idx="10"/>
          </p:nvPr>
        </p:nvSpPr>
        <p:spPr/>
        <p:txBody>
          <a:bodyPr/>
          <a:lstStyle/>
          <a:p>
            <a:pPr>
              <a:defRPr/>
            </a:pPr>
            <a:fld id="{EB4E7424-DEF9-4E7B-8F5A-44C973303550}" type="slidenum">
              <a:rPr lang="zh-CN" altLang="en-US" smtClean="0"/>
              <a:pPr>
                <a:defRPr/>
              </a:pPr>
              <a:t>23</a:t>
            </a:fld>
            <a:r>
              <a:rPr lang="en-US" smtClean="0"/>
              <a:t> / 26</a:t>
            </a:r>
            <a:endParaRPr lang="en-US" dirty="0"/>
          </a:p>
        </p:txBody>
      </p:sp>
      <p:sp>
        <p:nvSpPr>
          <p:cNvPr id="97320" name="Rectangle 4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 name="图片 37"/>
          <p:cNvPicPr>
            <a:picLocks noChangeAspect="1"/>
          </p:cNvPicPr>
          <p:nvPr/>
        </p:nvPicPr>
        <p:blipFill>
          <a:blip r:embed="rId4"/>
          <a:stretch>
            <a:fillRect/>
          </a:stretch>
        </p:blipFill>
        <p:spPr>
          <a:xfrm>
            <a:off x="676340" y="2080759"/>
            <a:ext cx="7791320" cy="3368691"/>
          </a:xfrm>
          <a:prstGeom prst="rect">
            <a:avLst/>
          </a:prstGeom>
        </p:spPr>
      </p:pic>
      <p:sp>
        <p:nvSpPr>
          <p:cNvPr id="40" name="内容占位符 12"/>
          <p:cNvSpPr>
            <a:spLocks noGrp="1"/>
          </p:cNvSpPr>
          <p:nvPr>
            <p:ph sz="half" idx="4294967295"/>
          </p:nvPr>
        </p:nvSpPr>
        <p:spPr>
          <a:xfrm>
            <a:off x="385763" y="1323975"/>
            <a:ext cx="8218487" cy="517525"/>
          </a:xfrm>
          <a:prstGeom prst="rect">
            <a:avLst/>
          </a:prstGeom>
        </p:spPr>
        <p:txBody>
          <a:bodyPr/>
          <a:lstStyle/>
          <a:p>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移动</a:t>
            </a:r>
            <a:r>
              <a:rPr lang="zh-CN" altLang="en-US" dirty="0" smtClean="0">
                <a:solidFill>
                  <a:srgbClr val="1B4171"/>
                </a:solidFill>
                <a:latin typeface="华文细黑" panose="02010600040101010101" pitchFamily="2" charset="-122"/>
                <a:ea typeface="华文细黑" panose="02010600040101010101" pitchFamily="2" charset="-122"/>
                <a:cs typeface="华文黑体" pitchFamily="2" charset="-122"/>
              </a:rPr>
              <a:t>端界面展示</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Tree>
  </p:cSld>
  <p:clrMapOvr>
    <a:masterClrMapping/>
  </p:clrMapOvr>
  <p:transition advTm="36225">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10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论文总结</a:t>
            </a:r>
          </a:p>
        </p:txBody>
      </p:sp>
      <p:pic>
        <p:nvPicPr>
          <p:cNvPr id="28676" name="Picture 6" descr="photo_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495824" y="1381179"/>
            <a:ext cx="8151976"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总结</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a:latin typeface="华文细黑" pitchFamily="2" charset="-122"/>
                <a:ea typeface="华文细黑" pitchFamily="2" charset="-122"/>
              </a:rPr>
              <a:t>本文提出两种协同过滤算法。利用用户评分或交易的时间顺序挖掘用户间的社交关系，融合</a:t>
            </a:r>
            <a:r>
              <a:rPr lang="en-US" altLang="zh-CN" sz="2200" dirty="0">
                <a:latin typeface="华文细黑" pitchFamily="2" charset="-122"/>
                <a:ea typeface="华文细黑" pitchFamily="2" charset="-122"/>
              </a:rPr>
              <a:t>PMF</a:t>
            </a:r>
            <a:r>
              <a:rPr lang="zh-CN" altLang="en-US" sz="2200" dirty="0">
                <a:latin typeface="华文细黑" pitchFamily="2" charset="-122"/>
                <a:ea typeface="华文细黑" pitchFamily="2" charset="-122"/>
              </a:rPr>
              <a:t>算法；利用核密度估计方法估计用户偏好计算偏好的相似度，完成矩阵填充。</a:t>
            </a:r>
          </a:p>
          <a:p>
            <a:pPr marL="639763" lvl="1" indent="-273050">
              <a:lnSpc>
                <a:spcPct val="90000"/>
              </a:lnSpc>
              <a:spcBef>
                <a:spcPts val="550"/>
              </a:spcBef>
              <a:buClr>
                <a:srgbClr val="97CBFF"/>
              </a:buClr>
              <a:buSzPct val="70000"/>
              <a:buFont typeface="Wingdings" pitchFamily="2" charset="2"/>
              <a:buChar char="l"/>
              <a:defRPr/>
            </a:pPr>
            <a:r>
              <a:rPr lang="zh-CN" altLang="en-US" sz="2200" dirty="0">
                <a:latin typeface="华文细黑" pitchFamily="2" charset="-122"/>
                <a:ea typeface="华文细黑" pitchFamily="2" charset="-122"/>
              </a:rPr>
              <a:t>提出了一种基于商品标签的相似度度量方法，以及针对电力交易数据的评分和时间数据的获取方案。</a:t>
            </a:r>
          </a:p>
          <a:p>
            <a:pPr marL="639763" lvl="1" indent="-273050">
              <a:lnSpc>
                <a:spcPct val="90000"/>
              </a:lnSpc>
              <a:spcBef>
                <a:spcPts val="550"/>
              </a:spcBef>
              <a:buClr>
                <a:srgbClr val="97CBFF"/>
              </a:buClr>
              <a:buSzPct val="70000"/>
              <a:buFont typeface="Wingdings" pitchFamily="2" charset="2"/>
              <a:buChar char="l"/>
              <a:defRPr/>
            </a:pPr>
            <a:r>
              <a:rPr lang="zh-CN" altLang="en-US" sz="2200" dirty="0">
                <a:latin typeface="华文细黑" pitchFamily="2" charset="-122"/>
                <a:ea typeface="华文细黑" pitchFamily="2" charset="-122"/>
              </a:rPr>
              <a:t>设计并实现了电力交易推荐系统移动端原型。</a:t>
            </a:r>
          </a:p>
          <a:p>
            <a:r>
              <a:rPr lang="zh-CN" altLang="en-US" kern="0" dirty="0" smtClean="0">
                <a:solidFill>
                  <a:srgbClr val="1B4171"/>
                </a:solidFill>
                <a:latin typeface="华文黑体" pitchFamily="2" charset="-122"/>
                <a:ea typeface="华文黑体" pitchFamily="2" charset="-122"/>
                <a:cs typeface="华文黑体" pitchFamily="2" charset="-122"/>
              </a:rPr>
              <a:t>展望</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基于</a:t>
            </a:r>
            <a:r>
              <a:rPr lang="zh-CN" altLang="en-US" sz="2200" dirty="0">
                <a:latin typeface="华文细黑" pitchFamily="2" charset="-122"/>
                <a:ea typeface="华文细黑" pitchFamily="2" charset="-122"/>
              </a:rPr>
              <a:t>时序社交关系的协同过滤算法，融合商品之间的内在联系，提高针对稀疏数据的处理精度</a:t>
            </a:r>
          </a:p>
          <a:p>
            <a:pPr marL="639763" lvl="1" indent="-273050">
              <a:lnSpc>
                <a:spcPct val="90000"/>
              </a:lnSpc>
              <a:spcBef>
                <a:spcPts val="550"/>
              </a:spcBef>
              <a:buClr>
                <a:srgbClr val="97CBFF"/>
              </a:buClr>
              <a:buSzPct val="70000"/>
              <a:buFont typeface="Wingdings" pitchFamily="2" charset="2"/>
              <a:buChar char="l"/>
              <a:defRPr/>
            </a:pPr>
            <a:r>
              <a:rPr lang="zh-CN" altLang="en-US" sz="2200" dirty="0">
                <a:latin typeface="华文细黑" pitchFamily="2" charset="-122"/>
                <a:ea typeface="华文细黑" pitchFamily="2" charset="-122"/>
              </a:rPr>
              <a:t>用户的偏好可能存在参照尺度不同的问题，因而可以考虑使用自适应带宽的核密度估计方法对用户偏好进行估计</a:t>
            </a:r>
          </a:p>
        </p:txBody>
      </p:sp>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24</a:t>
            </a:fld>
            <a:r>
              <a:rPr lang="en-US" smtClean="0"/>
              <a:t> / 26</a:t>
            </a:r>
            <a:endParaRPr lang="en-US" dirty="0"/>
          </a:p>
        </p:txBody>
      </p:sp>
    </p:spTree>
  </p:cSld>
  <p:clrMapOvr>
    <a:masterClrMapping/>
  </p:clrMapOvr>
  <p:transition advTm="21169">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1256400" y="458788"/>
            <a:ext cx="739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algn="ctr" eaLnBrk="1" hangingPunct="1">
              <a:spcBef>
                <a:spcPct val="0"/>
              </a:spcBef>
              <a:buClrTx/>
              <a:buFont typeface="Arial" charset="0"/>
              <a:buNone/>
            </a:pPr>
            <a:r>
              <a:rPr lang="zh-CN" altLang="en-US" sz="4000" dirty="0">
                <a:solidFill>
                  <a:schemeClr val="bg1"/>
                </a:solidFill>
                <a:latin typeface="Arial" charset="0"/>
                <a:ea typeface="黑体" pitchFamily="49" charset="-122"/>
              </a:rPr>
              <a:t>致 谢</a:t>
            </a:r>
          </a:p>
        </p:txBody>
      </p:sp>
      <p:pic>
        <p:nvPicPr>
          <p:cNvPr id="30724" name="Picture 4" descr="QJ)$HMW_L`TVI{1$8P`3M9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295525"/>
            <a:ext cx="29146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5"/>
          <p:cNvSpPr>
            <a:spLocks noGrp="1" noChangeArrowheads="1"/>
          </p:cNvSpPr>
          <p:nvPr>
            <p:ph type="title" idx="4294967295"/>
          </p:nvPr>
        </p:nvSpPr>
        <p:spPr>
          <a:xfrm>
            <a:off x="2971801" y="2366963"/>
            <a:ext cx="5172074" cy="1987550"/>
          </a:xfrm>
          <a:noFill/>
        </p:spPr>
        <p:txBody>
          <a:bodyPr/>
          <a:lstStyle/>
          <a:p>
            <a:pPr eaLnBrk="1" hangingPunct="1"/>
            <a:r>
              <a:rPr lang="zh-CN" altLang="en-US" sz="3200" b="0" dirty="0" smtClean="0">
                <a:solidFill>
                  <a:schemeClr val="tx1"/>
                </a:solidFill>
                <a:ea typeface="黑体" pitchFamily="49" charset="-122"/>
              </a:rPr>
              <a:t>       向参加本次答辩的老师致以诚挚的谢意，请各位老师批评指正！</a:t>
            </a:r>
            <a:br>
              <a:rPr lang="zh-CN" altLang="en-US" sz="3200" b="0" dirty="0" smtClean="0">
                <a:solidFill>
                  <a:schemeClr val="tx1"/>
                </a:solidFill>
                <a:ea typeface="黑体" pitchFamily="49" charset="-122"/>
              </a:rPr>
            </a:br>
            <a:r>
              <a:rPr lang="zh-CN" altLang="en-US" sz="3200" b="0" dirty="0" smtClean="0">
                <a:solidFill>
                  <a:schemeClr val="tx1"/>
                </a:solidFill>
                <a:ea typeface="黑体" pitchFamily="49" charset="-122"/>
              </a:rPr>
              <a:t>　　谢谢！</a:t>
            </a:r>
          </a:p>
        </p:txBody>
      </p:sp>
      <p:pic>
        <p:nvPicPr>
          <p:cNvPr id="30726"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灯片编号占位符 10"/>
          <p:cNvSpPr>
            <a:spLocks noGrp="1"/>
          </p:cNvSpPr>
          <p:nvPr>
            <p:ph type="sldNum" sz="quarter" idx="10"/>
          </p:nvPr>
        </p:nvSpPr>
        <p:spPr/>
        <p:txBody>
          <a:bodyPr/>
          <a:lstStyle/>
          <a:p>
            <a:pPr>
              <a:defRPr/>
            </a:pPr>
            <a:fld id="{0D651279-411D-4633-B7EF-14A641C87087}" type="slidenum">
              <a:rPr lang="zh-CN" altLang="en-US" smtClean="0"/>
              <a:pPr>
                <a:defRPr/>
              </a:pPr>
              <a:t>25</a:t>
            </a:fld>
            <a:r>
              <a:rPr lang="en-US" dirty="0" smtClean="0"/>
              <a:t> / </a:t>
            </a:r>
            <a:r>
              <a:rPr lang="en-US" dirty="0" smtClean="0"/>
              <a:t>25</a:t>
            </a:r>
            <a:endParaRPr lang="en-US" dirty="0"/>
          </a:p>
        </p:txBody>
      </p:sp>
    </p:spTree>
  </p:cSld>
  <p:clrMapOvr>
    <a:masterClrMapping/>
  </p:clrMapOvr>
  <p:transition advTm="100480">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标题 1"/>
          <p:cNvSpPr>
            <a:spLocks noGrp="1"/>
          </p:cNvSpPr>
          <p:nvPr>
            <p:ph type="title" idx="4294967295"/>
          </p:nvPr>
        </p:nvSpPr>
        <p:spPr>
          <a:xfrm>
            <a:off x="1256400" y="458788"/>
            <a:ext cx="7391400" cy="488950"/>
          </a:xfrm>
        </p:spPr>
        <p:txBody>
          <a:bodyPr/>
          <a:lstStyle/>
          <a:p>
            <a:r>
              <a:rPr lang="zh-CN" altLang="en-US" sz="3600" dirty="0" smtClean="0">
                <a:ea typeface="黑体" pitchFamily="49" charset="-122"/>
              </a:rPr>
              <a:t>研究背景</a:t>
            </a:r>
            <a:endParaRPr lang="zh-CN" altLang="en-US" sz="3600" dirty="0" smtClean="0">
              <a:ea typeface="宋体" pitchFamily="2" charset="-122"/>
            </a:endParaRPr>
          </a:p>
        </p:txBody>
      </p:sp>
      <p:sp>
        <p:nvSpPr>
          <p:cNvPr id="27" name="灯片编号占位符 26"/>
          <p:cNvSpPr>
            <a:spLocks noGrp="1"/>
          </p:cNvSpPr>
          <p:nvPr>
            <p:ph type="sldNum" sz="quarter" idx="10"/>
          </p:nvPr>
        </p:nvSpPr>
        <p:spPr/>
        <p:txBody>
          <a:bodyPr/>
          <a:lstStyle/>
          <a:p>
            <a:pPr>
              <a:defRPr/>
            </a:pPr>
            <a:fld id="{0D651279-411D-4633-B7EF-14A641C87087}" type="slidenum">
              <a:rPr lang="zh-CN" altLang="en-US" smtClean="0"/>
              <a:pPr>
                <a:defRPr/>
              </a:pPr>
              <a:t>2</a:t>
            </a:fld>
            <a:r>
              <a:rPr lang="en-US" smtClean="0"/>
              <a:t> / 26</a:t>
            </a:r>
            <a:endParaRPr lang="en-US" dirty="0"/>
          </a:p>
        </p:txBody>
      </p:sp>
      <p:sp>
        <p:nvSpPr>
          <p:cNvPr id="22" name="矩形 21"/>
          <p:cNvSpPr>
            <a:spLocks noChangeArrowheads="1"/>
          </p:cNvSpPr>
          <p:nvPr/>
        </p:nvSpPr>
        <p:spPr bwMode="auto">
          <a:xfrm>
            <a:off x="5601755" y="1861759"/>
            <a:ext cx="36668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marL="0" indent="0">
              <a:buClr>
                <a:srgbClr val="607084"/>
              </a:buClr>
            </a:pPr>
            <a:r>
              <a:rPr lang="zh-CN" altLang="en-US" sz="2800" b="1" spc="300" dirty="0">
                <a:solidFill>
                  <a:srgbClr val="666666"/>
                </a:solidFill>
                <a:latin typeface="微软雅黑" panose="020B0503020204020204" pitchFamily="34" charset="-122"/>
                <a:ea typeface="微软雅黑" panose="020B0503020204020204" pitchFamily="34" charset="-122"/>
              </a:rPr>
              <a:t>电力</a:t>
            </a:r>
            <a:r>
              <a:rPr lang="zh-CN" altLang="en-US" sz="2800" b="1" spc="300" dirty="0" smtClean="0">
                <a:solidFill>
                  <a:srgbClr val="666666"/>
                </a:solidFill>
                <a:latin typeface="微软雅黑" panose="020B0503020204020204" pitchFamily="34" charset="-122"/>
                <a:ea typeface="微软雅黑" panose="020B0503020204020204" pitchFamily="34" charset="-122"/>
              </a:rPr>
              <a:t>改革</a:t>
            </a:r>
            <a:r>
              <a:rPr lang="en-US" altLang="zh-CN" sz="2800" b="1" spc="300" baseline="30000" dirty="0" smtClean="0">
                <a:solidFill>
                  <a:srgbClr val="666666"/>
                </a:solidFill>
                <a:latin typeface="微软雅黑" panose="020B0503020204020204" pitchFamily="34" charset="-122"/>
                <a:ea typeface="微软雅黑" panose="020B0503020204020204" pitchFamily="34" charset="-122"/>
              </a:rPr>
              <a:t>[1]</a:t>
            </a:r>
            <a:endParaRPr lang="en-US" altLang="zh-CN" sz="2800" b="1" spc="300" baseline="30000" dirty="0">
              <a:solidFill>
                <a:srgbClr val="666666"/>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bwMode="auto">
          <a:xfrm flipV="1">
            <a:off x="5017709" y="1813646"/>
            <a:ext cx="0" cy="3366960"/>
          </a:xfrm>
          <a:prstGeom prst="line">
            <a:avLst/>
          </a:prstGeom>
          <a:ln w="12700">
            <a:solidFill>
              <a:srgbClr val="607084"/>
            </a:solidFill>
            <a:prstDash val="lgDash"/>
          </a:ln>
          <a:effectLst/>
        </p:spPr>
        <p:style>
          <a:lnRef idx="1">
            <a:schemeClr val="accent1"/>
          </a:lnRef>
          <a:fillRef idx="0">
            <a:schemeClr val="accent1"/>
          </a:fillRef>
          <a:effectRef idx="0">
            <a:schemeClr val="accent1"/>
          </a:effectRef>
          <a:fontRef idx="minor">
            <a:schemeClr val="tx1"/>
          </a:fontRef>
        </p:style>
      </p:cxnSp>
      <p:pic>
        <p:nvPicPr>
          <p:cNvPr id="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10" y="1861759"/>
            <a:ext cx="4096363" cy="286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p:cNvSpPr>
            <a:spLocks noChangeArrowheads="1"/>
          </p:cNvSpPr>
          <p:nvPr/>
        </p:nvSpPr>
        <p:spPr bwMode="auto">
          <a:xfrm>
            <a:off x="5554215" y="3036734"/>
            <a:ext cx="2043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marL="0" indent="0">
              <a:buClr>
                <a:srgbClr val="607084"/>
              </a:buClr>
            </a:pPr>
            <a:r>
              <a:rPr lang="zh-CN" altLang="en-US" sz="2400" b="1" dirty="0" smtClean="0">
                <a:solidFill>
                  <a:srgbClr val="768BA6"/>
                </a:solidFill>
                <a:latin typeface="黑体" panose="02010609060101010101" pitchFamily="49" charset="-122"/>
                <a:ea typeface="黑体" panose="02010609060101010101" pitchFamily="49" charset="-122"/>
              </a:rPr>
              <a:t>交易模式改变</a:t>
            </a:r>
            <a:endParaRPr lang="en-US" altLang="zh-CN" sz="2400" b="1" dirty="0">
              <a:solidFill>
                <a:srgbClr val="768BA6"/>
              </a:solidFill>
              <a:latin typeface="黑体" panose="02010609060101010101" pitchFamily="49" charset="-122"/>
              <a:ea typeface="黑体" panose="02010609060101010101" pitchFamily="49" charset="-122"/>
            </a:endParaRPr>
          </a:p>
        </p:txBody>
      </p:sp>
      <p:sp>
        <p:nvSpPr>
          <p:cNvPr id="32" name="矩形 31"/>
          <p:cNvSpPr>
            <a:spLocks noChangeArrowheads="1"/>
          </p:cNvSpPr>
          <p:nvPr/>
        </p:nvSpPr>
        <p:spPr bwMode="auto">
          <a:xfrm>
            <a:off x="5522792" y="3900994"/>
            <a:ext cx="30902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marL="0" indent="0">
              <a:buClr>
                <a:srgbClr val="607084"/>
              </a:buClr>
            </a:pPr>
            <a:r>
              <a:rPr lang="zh-CN" altLang="en-US" b="1" dirty="0">
                <a:solidFill>
                  <a:srgbClr val="768BA6"/>
                </a:solidFill>
                <a:latin typeface="黑体" panose="02010609060101010101" pitchFamily="49" charset="-122"/>
                <a:ea typeface="黑体" panose="02010609060101010101" pitchFamily="49" charset="-122"/>
              </a:rPr>
              <a:t>促进新能源交易比重</a:t>
            </a:r>
            <a:endParaRPr lang="en-US" altLang="zh-CN" b="1" dirty="0">
              <a:solidFill>
                <a:srgbClr val="768BA6"/>
              </a:solidFill>
              <a:latin typeface="黑体" panose="02010609060101010101" pitchFamily="49" charset="-122"/>
              <a:ea typeface="黑体" panose="02010609060101010101" pitchFamily="49" charset="-122"/>
            </a:endParaRPr>
          </a:p>
        </p:txBody>
      </p:sp>
      <p:sp>
        <p:nvSpPr>
          <p:cNvPr id="2" name="矩形 1"/>
          <p:cNvSpPr/>
          <p:nvPr/>
        </p:nvSpPr>
        <p:spPr>
          <a:xfrm>
            <a:off x="939641" y="5960325"/>
            <a:ext cx="6889063" cy="369332"/>
          </a:xfrm>
          <a:prstGeom prst="rect">
            <a:avLst/>
          </a:prstGeom>
        </p:spPr>
        <p:txBody>
          <a:bodyPr wrap="square">
            <a:spAutoFit/>
          </a:bodyPr>
          <a:lstStyle/>
          <a:p>
            <a:pPr eaLnBrk="0" hangingPunct="0">
              <a:spcBef>
                <a:spcPct val="20000"/>
              </a:spcBef>
              <a:spcAft>
                <a:spcPts val="1200"/>
              </a:spcAft>
              <a:buClr>
                <a:schemeClr val="hlink"/>
              </a:buClr>
            </a:pPr>
            <a:r>
              <a:rPr lang="en-US" altLang="zh-CN" sz="1800" dirty="0" smtClean="0">
                <a:solidFill>
                  <a:srgbClr val="1B4171"/>
                </a:solidFill>
                <a:latin typeface="黑体" panose="02010609060101010101" pitchFamily="49" charset="-122"/>
                <a:ea typeface="黑体" panose="02010609060101010101" pitchFamily="49" charset="-122"/>
                <a:cs typeface="华文黑体" pitchFamily="2" charset="-122"/>
              </a:rPr>
              <a:t>[1] </a:t>
            </a:r>
            <a:r>
              <a:rPr lang="zh-CN" altLang="zh-CN" sz="1800" dirty="0" smtClean="0">
                <a:solidFill>
                  <a:srgbClr val="1B4171"/>
                </a:solidFill>
                <a:latin typeface="黑体" panose="02010609060101010101" pitchFamily="49" charset="-122"/>
                <a:ea typeface="黑体" panose="02010609060101010101" pitchFamily="49" charset="-122"/>
                <a:cs typeface="华文黑体" pitchFamily="2" charset="-122"/>
              </a:rPr>
              <a:t>中</a:t>
            </a: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发〔</a:t>
            </a:r>
            <a:r>
              <a:rPr lang="en-US" altLang="zh-CN" sz="1800" dirty="0">
                <a:solidFill>
                  <a:srgbClr val="1B4171"/>
                </a:solidFill>
                <a:latin typeface="黑体" panose="02010609060101010101" pitchFamily="49" charset="-122"/>
                <a:ea typeface="黑体" panose="02010609060101010101" pitchFamily="49" charset="-122"/>
                <a:cs typeface="华文黑体" pitchFamily="2" charset="-122"/>
              </a:rPr>
              <a:t>2015</a:t>
            </a: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a:t>
            </a:r>
            <a:r>
              <a:rPr lang="en-US" altLang="zh-CN" sz="1800" dirty="0">
                <a:solidFill>
                  <a:srgbClr val="1B4171"/>
                </a:solidFill>
                <a:latin typeface="黑体" panose="02010609060101010101" pitchFamily="49" charset="-122"/>
                <a:ea typeface="黑体" panose="02010609060101010101" pitchFamily="49" charset="-122"/>
                <a:cs typeface="华文黑体" pitchFamily="2" charset="-122"/>
              </a:rPr>
              <a:t>9</a:t>
            </a: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号</a:t>
            </a:r>
            <a:r>
              <a:rPr lang="en-US" altLang="zh-CN" sz="1800" dirty="0">
                <a:solidFill>
                  <a:srgbClr val="1B4171"/>
                </a:solidFill>
                <a:latin typeface="黑体" panose="02010609060101010101" pitchFamily="49" charset="-122"/>
                <a:ea typeface="黑体" panose="02010609060101010101" pitchFamily="49" charset="-122"/>
                <a:cs typeface="华文黑体" pitchFamily="2" charset="-122"/>
              </a:rPr>
              <a:t>, </a:t>
            </a:r>
            <a:r>
              <a:rPr lang="zh-CN" altLang="zh-CN" sz="1800" dirty="0">
                <a:solidFill>
                  <a:srgbClr val="1B4171"/>
                </a:solidFill>
                <a:latin typeface="黑体" panose="02010609060101010101" pitchFamily="49" charset="-122"/>
                <a:ea typeface="黑体" panose="02010609060101010101" pitchFamily="49" charset="-122"/>
                <a:cs typeface="华文黑体" pitchFamily="2" charset="-122"/>
              </a:rPr>
              <a:t>关于进一步深化电力体制改革的若干意见</a:t>
            </a:r>
            <a:endParaRPr lang="zh-CN" altLang="en-US" sz="1800" dirty="0">
              <a:solidFill>
                <a:srgbClr val="1B4171"/>
              </a:solidFill>
              <a:latin typeface="黑体" panose="02010609060101010101" pitchFamily="49" charset="-122"/>
              <a:ea typeface="黑体" panose="02010609060101010101" pitchFamily="49" charset="-122"/>
              <a:cs typeface="华文黑体" pitchFamily="2" charset="-122"/>
            </a:endParaRPr>
          </a:p>
        </p:txBody>
      </p:sp>
      <p:cxnSp>
        <p:nvCxnSpPr>
          <p:cNvPr id="11" name="直接连接符 10"/>
          <p:cNvCxnSpPr/>
          <p:nvPr/>
        </p:nvCxnSpPr>
        <p:spPr bwMode="auto">
          <a:xfrm flipH="1">
            <a:off x="712922" y="5878513"/>
            <a:ext cx="4304788" cy="0"/>
          </a:xfrm>
          <a:prstGeom prst="line">
            <a:avLst/>
          </a:prstGeom>
          <a:ln w="12700">
            <a:solidFill>
              <a:srgbClr val="607084"/>
            </a:solidFill>
            <a:prstDash val="solid"/>
          </a:ln>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advTm="40342">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dirty="0" smtClean="0">
                <a:latin typeface="黑体" pitchFamily="49" charset="-122"/>
                <a:ea typeface="黑体" pitchFamily="49" charset="-122"/>
              </a:rPr>
              <a:t>本文</a:t>
            </a:r>
            <a:r>
              <a:rPr lang="zh-CN" altLang="en-US" sz="3600" dirty="0">
                <a:latin typeface="黑体" pitchFamily="49" charset="-122"/>
                <a:ea typeface="黑体" pitchFamily="49" charset="-122"/>
              </a:rPr>
              <a:t>工作</a:t>
            </a:r>
            <a:endParaRPr lang="zh-CN" altLang="en-US" sz="3600" b="0" dirty="0" smtClean="0">
              <a:latin typeface="黑体" pitchFamily="49" charset="-122"/>
              <a:ea typeface="黑体" pitchFamily="49" charset="-122"/>
            </a:endParaRPr>
          </a:p>
        </p:txBody>
      </p:sp>
      <p:sp>
        <p:nvSpPr>
          <p:cNvPr id="13" name="灯片编号占位符 12"/>
          <p:cNvSpPr>
            <a:spLocks noGrp="1"/>
          </p:cNvSpPr>
          <p:nvPr>
            <p:ph type="sldNum" sz="quarter" idx="10"/>
          </p:nvPr>
        </p:nvSpPr>
        <p:spPr/>
        <p:txBody>
          <a:bodyPr/>
          <a:lstStyle/>
          <a:p>
            <a:pPr>
              <a:defRPr/>
            </a:pPr>
            <a:fld id="{0D651279-411D-4633-B7EF-14A641C87087}" type="slidenum">
              <a:rPr lang="zh-CN" altLang="en-US" smtClean="0"/>
              <a:pPr>
                <a:defRPr/>
              </a:pPr>
              <a:t>3</a:t>
            </a:fld>
            <a:r>
              <a:rPr lang="en-US" smtClean="0"/>
              <a:t> / 26</a:t>
            </a:r>
            <a:endParaRPr lang="en-US" dirty="0"/>
          </a:p>
        </p:txBody>
      </p:sp>
      <p:grpSp>
        <p:nvGrpSpPr>
          <p:cNvPr id="19" name="组合 18"/>
          <p:cNvGrpSpPr/>
          <p:nvPr/>
        </p:nvGrpSpPr>
        <p:grpSpPr>
          <a:xfrm>
            <a:off x="385200" y="1376416"/>
            <a:ext cx="8225400" cy="1311128"/>
            <a:chOff x="385200" y="1324800"/>
            <a:chExt cx="8225400" cy="1311128"/>
          </a:xfrm>
        </p:grpSpPr>
        <p:sp>
          <p:nvSpPr>
            <p:cNvPr id="20" name="Text Box 7"/>
            <p:cNvSpPr txBox="1">
              <a:spLocks noChangeArrowheads="1"/>
            </p:cNvSpPr>
            <p:nvPr/>
          </p:nvSpPr>
          <p:spPr bwMode="auto">
            <a:xfrm>
              <a:off x="838200" y="1324800"/>
              <a:ext cx="7772400" cy="1311128"/>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Font typeface="Arial" charset="0"/>
                <a:buNone/>
              </a:pPr>
              <a:r>
                <a:rPr lang="zh-CN" altLang="en-US" sz="2400" dirty="0">
                  <a:latin typeface="华文细黑" pitchFamily="2" charset="-122"/>
                  <a:ea typeface="华文细黑" pitchFamily="2" charset="-122"/>
                </a:rPr>
                <a:t>提出基于时序社交关系的协同过滤算法，利用用户发生评分或交易的时序关系，挖掘出用户之间的影响关系和从众关系，将获得的两种关系融入概率矩阵分解</a:t>
              </a:r>
              <a:r>
                <a:rPr lang="zh-CN" altLang="en-US" sz="2400" dirty="0" smtClean="0">
                  <a:latin typeface="华文细黑" pitchFamily="2" charset="-122"/>
                  <a:ea typeface="华文细黑" pitchFamily="2" charset="-122"/>
                </a:rPr>
                <a:t>算法。</a:t>
              </a:r>
              <a:endParaRPr lang="en-US" altLang="zh-CN" sz="2400" dirty="0">
                <a:latin typeface="华文细黑" pitchFamily="2" charset="-122"/>
                <a:ea typeface="华文细黑" pitchFamily="2" charset="-122"/>
              </a:endParaRPr>
            </a:p>
          </p:txBody>
        </p:sp>
        <p:pic>
          <p:nvPicPr>
            <p:cNvPr id="2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200" y="1324800"/>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组合 21"/>
          <p:cNvGrpSpPr/>
          <p:nvPr/>
        </p:nvGrpSpPr>
        <p:grpSpPr>
          <a:xfrm>
            <a:off x="385200" y="2969248"/>
            <a:ext cx="8225400" cy="1489300"/>
            <a:chOff x="385200" y="2928708"/>
            <a:chExt cx="8225400" cy="1489300"/>
          </a:xfrm>
        </p:grpSpPr>
        <p:sp>
          <p:nvSpPr>
            <p:cNvPr id="23" name="Text Box 7"/>
            <p:cNvSpPr txBox="1">
              <a:spLocks noChangeArrowheads="1"/>
            </p:cNvSpPr>
            <p:nvPr/>
          </p:nvSpPr>
          <p:spPr bwMode="auto">
            <a:xfrm>
              <a:off x="838200" y="3106880"/>
              <a:ext cx="7772400" cy="1311128"/>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Font typeface="Arial" charset="0"/>
                <a:buNone/>
              </a:pPr>
              <a:r>
                <a:rPr lang="zh-CN" altLang="en-US" sz="2400" dirty="0">
                  <a:latin typeface="华文细黑" pitchFamily="2" charset="-122"/>
                  <a:ea typeface="华文细黑" pitchFamily="2" charset="-122"/>
                </a:rPr>
                <a:t>提出了基于用户偏好估计的协同过滤</a:t>
              </a:r>
              <a:r>
                <a:rPr lang="zh-CN" altLang="en-US" sz="2400" dirty="0" smtClean="0">
                  <a:latin typeface="华文细黑" pitchFamily="2" charset="-122"/>
                  <a:ea typeface="华文细黑" pitchFamily="2" charset="-122"/>
                </a:rPr>
                <a:t>算法</a:t>
              </a:r>
              <a:r>
                <a:rPr lang="en-US" altLang="zh-CN" sz="2400" dirty="0" smtClean="0">
                  <a:latin typeface="华文细黑" pitchFamily="2" charset="-122"/>
                  <a:ea typeface="华文细黑" pitchFamily="2" charset="-122"/>
                </a:rPr>
                <a:t>,</a:t>
              </a:r>
              <a:r>
                <a:rPr lang="zh-CN" altLang="en-US" sz="2400" dirty="0">
                  <a:latin typeface="华文细黑" pitchFamily="2" charset="-122"/>
                  <a:ea typeface="华文细黑" pitchFamily="2" charset="-122"/>
                </a:rPr>
                <a:t>利用核密度估计方法估计用户的偏好</a:t>
              </a:r>
              <a:r>
                <a:rPr lang="zh-CN" altLang="en-US" sz="2400" dirty="0" smtClean="0">
                  <a:latin typeface="华文细黑" pitchFamily="2" charset="-122"/>
                  <a:ea typeface="华文细黑" pitchFamily="2" charset="-122"/>
                </a:rPr>
                <a:t>分布。</a:t>
              </a:r>
              <a:r>
                <a:rPr lang="zh-CN" altLang="en-US" sz="2400" dirty="0" smtClean="0">
                  <a:latin typeface="华文细黑" pitchFamily="2" charset="-122"/>
                  <a:ea typeface="华文细黑" pitchFamily="2" charset="-122"/>
                </a:rPr>
                <a:t>还提出</a:t>
              </a:r>
              <a:r>
                <a:rPr lang="zh-CN" altLang="en-US" sz="2400" dirty="0">
                  <a:latin typeface="华文细黑" pitchFamily="2" charset="-122"/>
                  <a:ea typeface="华文细黑" pitchFamily="2" charset="-122"/>
                </a:rPr>
                <a:t>了一种基于商品标签的</a:t>
              </a:r>
              <a:r>
                <a:rPr lang="zh-CN" altLang="en-US" sz="2400" dirty="0" smtClean="0">
                  <a:latin typeface="华文细黑" pitchFamily="2" charset="-122"/>
                  <a:ea typeface="华文细黑" pitchFamily="2" charset="-122"/>
                </a:rPr>
                <a:t>相似度</a:t>
              </a:r>
              <a:r>
                <a:rPr lang="zh-CN" altLang="en-US" sz="2400" dirty="0">
                  <a:latin typeface="华文细黑" pitchFamily="2" charset="-122"/>
                  <a:ea typeface="华文细黑" pitchFamily="2" charset="-122"/>
                </a:rPr>
                <a:t>度量</a:t>
              </a:r>
              <a:r>
                <a:rPr lang="zh-CN" altLang="en-US" sz="2400" dirty="0" smtClean="0">
                  <a:latin typeface="华文细黑" pitchFamily="2" charset="-122"/>
                  <a:ea typeface="华文细黑" pitchFamily="2" charset="-122"/>
                </a:rPr>
                <a:t>方法。</a:t>
              </a:r>
              <a:endParaRPr lang="zh-CN" altLang="en-US" sz="1800" dirty="0">
                <a:latin typeface="华文细黑" pitchFamily="2" charset="-122"/>
                <a:ea typeface="华文细黑" pitchFamily="2" charset="-122"/>
                <a:cs typeface="Times New Roman" pitchFamily="18" charset="0"/>
              </a:endParaRPr>
            </a:p>
          </p:txBody>
        </p:sp>
        <p:sp>
          <p:nvSpPr>
            <p:cNvPr id="24" name="Line 8"/>
            <p:cNvSpPr>
              <a:spLocks noChangeShapeType="1"/>
            </p:cNvSpPr>
            <p:nvPr/>
          </p:nvSpPr>
          <p:spPr bwMode="auto">
            <a:xfrm flipV="1">
              <a:off x="838200" y="2928708"/>
              <a:ext cx="7772400"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200" y="3159996"/>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组合 25"/>
          <p:cNvGrpSpPr/>
          <p:nvPr/>
        </p:nvGrpSpPr>
        <p:grpSpPr>
          <a:xfrm>
            <a:off x="385200" y="4863759"/>
            <a:ext cx="8225400" cy="1143289"/>
            <a:chOff x="385200" y="4763387"/>
            <a:chExt cx="8225400" cy="1143289"/>
          </a:xfrm>
        </p:grpSpPr>
        <p:sp>
          <p:nvSpPr>
            <p:cNvPr id="27" name="Line 12"/>
            <p:cNvSpPr>
              <a:spLocks noChangeShapeType="1"/>
            </p:cNvSpPr>
            <p:nvPr/>
          </p:nvSpPr>
          <p:spPr bwMode="auto">
            <a:xfrm flipV="1">
              <a:off x="838200" y="4763387"/>
              <a:ext cx="7772400"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200" y="5025668"/>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p:cNvSpPr txBox="1">
              <a:spLocks noChangeArrowheads="1"/>
            </p:cNvSpPr>
            <p:nvPr/>
          </p:nvSpPr>
          <p:spPr bwMode="auto">
            <a:xfrm>
              <a:off x="838200" y="5001813"/>
              <a:ext cx="7772400" cy="904863"/>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None/>
              </a:pPr>
              <a:r>
                <a:rPr lang="zh-CN" altLang="en-US" sz="2400" dirty="0" smtClean="0">
                  <a:latin typeface="华文细黑" pitchFamily="2" charset="-122"/>
                  <a:ea typeface="华文细黑" pitchFamily="2" charset="-122"/>
                </a:rPr>
                <a:t>设计并实现</a:t>
              </a:r>
              <a:r>
                <a:rPr lang="zh-CN" altLang="en-US" sz="2400" dirty="0">
                  <a:latin typeface="华文细黑" pitchFamily="2" charset="-122"/>
                  <a:ea typeface="华文细黑" pitchFamily="2" charset="-122"/>
                </a:rPr>
                <a:t>了基于</a:t>
              </a:r>
              <a:r>
                <a:rPr lang="en-US" altLang="zh-CN" sz="2400" dirty="0">
                  <a:latin typeface="华文细黑" pitchFamily="2" charset="-122"/>
                  <a:ea typeface="华文细黑" pitchFamily="2" charset="-122"/>
                </a:rPr>
                <a:t>Android</a:t>
              </a:r>
              <a:r>
                <a:rPr lang="zh-CN" altLang="en-US" sz="2400" dirty="0">
                  <a:latin typeface="华文细黑" pitchFamily="2" charset="-122"/>
                  <a:ea typeface="华文细黑" pitchFamily="2" charset="-122"/>
                </a:rPr>
                <a:t>平台下的电力交易推荐</a:t>
              </a:r>
              <a:r>
                <a:rPr lang="zh-CN" altLang="en-US" sz="2400" dirty="0" smtClean="0">
                  <a:latin typeface="华文细黑" pitchFamily="2" charset="-122"/>
                  <a:ea typeface="华文细黑" pitchFamily="2" charset="-122"/>
                </a:rPr>
                <a:t>系统移动端原型</a:t>
              </a:r>
              <a:r>
                <a:rPr lang="zh-CN" altLang="en-US" sz="2400" dirty="0">
                  <a:latin typeface="华文细黑" pitchFamily="2" charset="-122"/>
                  <a:ea typeface="华文细黑" pitchFamily="2" charset="-122"/>
                </a:rPr>
                <a:t>。</a:t>
              </a:r>
            </a:p>
          </p:txBody>
        </p:sp>
      </p:grpSp>
    </p:spTree>
    <p:custDataLst>
      <p:tags r:id="rId1"/>
    </p:custDataLst>
  </p:cSld>
  <p:clrMapOvr>
    <a:masterClrMapping/>
  </p:clrMapOvr>
  <p:transition advTm="25616">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b="0" dirty="0" smtClean="0">
                <a:latin typeface="黑体" pitchFamily="49" charset="-122"/>
                <a:ea typeface="黑体" pitchFamily="49" charset="-122"/>
              </a:rPr>
              <a:t>研究内容</a:t>
            </a:r>
          </a:p>
        </p:txBody>
      </p:sp>
      <p:sp>
        <p:nvSpPr>
          <p:cNvPr id="9" name="灯片编号占位符 8"/>
          <p:cNvSpPr>
            <a:spLocks noGrp="1"/>
          </p:cNvSpPr>
          <p:nvPr>
            <p:ph type="sldNum" sz="quarter" idx="10"/>
          </p:nvPr>
        </p:nvSpPr>
        <p:spPr/>
        <p:txBody>
          <a:bodyPr/>
          <a:lstStyle/>
          <a:p>
            <a:pPr>
              <a:defRPr/>
            </a:pPr>
            <a:fld id="{0D651279-411D-4633-B7EF-14A641C87087}" type="slidenum">
              <a:rPr lang="zh-CN" altLang="en-US" smtClean="0"/>
              <a:pPr>
                <a:defRPr/>
              </a:pPr>
              <a:t>4</a:t>
            </a:fld>
            <a:r>
              <a:rPr lang="en-US" smtClean="0"/>
              <a:t> / 26</a:t>
            </a:r>
            <a:endParaRPr lang="en-US" dirty="0"/>
          </a:p>
        </p:txBody>
      </p:sp>
      <p:sp>
        <p:nvSpPr>
          <p:cNvPr id="8" name="椭圆 7"/>
          <p:cNvSpPr/>
          <p:nvPr/>
        </p:nvSpPr>
        <p:spPr>
          <a:xfrm>
            <a:off x="656598" y="2724064"/>
            <a:ext cx="2044873" cy="2044873"/>
          </a:xfrm>
          <a:prstGeom prst="ellipse">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0" name="Group 12"/>
          <p:cNvGrpSpPr>
            <a:grpSpLocks noChangeAspect="1"/>
          </p:cNvGrpSpPr>
          <p:nvPr/>
        </p:nvGrpSpPr>
        <p:grpSpPr bwMode="auto">
          <a:xfrm>
            <a:off x="1126812" y="3105833"/>
            <a:ext cx="1361803" cy="1281345"/>
            <a:chOff x="3333" y="1044"/>
            <a:chExt cx="3267" cy="2854"/>
          </a:xfrm>
          <a:solidFill>
            <a:schemeClr val="bg1"/>
          </a:solidFill>
        </p:grpSpPr>
        <p:sp>
          <p:nvSpPr>
            <p:cNvPr id="11"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3"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7"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8"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9"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0"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1"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22" name="文本框 21"/>
          <p:cNvSpPr txBox="1"/>
          <p:nvPr/>
        </p:nvSpPr>
        <p:spPr>
          <a:xfrm>
            <a:off x="3784263" y="4387178"/>
            <a:ext cx="4879025" cy="461665"/>
          </a:xfrm>
          <a:prstGeom prst="rect">
            <a:avLst/>
          </a:prstGeom>
          <a:noFill/>
        </p:spPr>
        <p:txBody>
          <a:bodyPr wrap="square" rtlCol="0" anchor="b">
            <a:spAutoFit/>
          </a:bodyPr>
          <a:lstStyle/>
          <a:p>
            <a:r>
              <a:rPr lang="zh-CN" altLang="en-US" b="1" dirty="0">
                <a:solidFill>
                  <a:srgbClr val="1B4171"/>
                </a:solidFill>
                <a:latin typeface="华文细黑" pitchFamily="2" charset="-122"/>
                <a:ea typeface="华文细黑" pitchFamily="2" charset="-122"/>
              </a:rPr>
              <a:t>基于用户偏好估计的协同过滤算法</a:t>
            </a:r>
            <a:endParaRPr lang="zh-HK" altLang="en-US" b="1" dirty="0">
              <a:solidFill>
                <a:srgbClr val="1B4171"/>
              </a:solidFill>
              <a:latin typeface="华文细黑" pitchFamily="2" charset="-122"/>
              <a:ea typeface="华文细黑" pitchFamily="2" charset="-122"/>
            </a:endParaRPr>
          </a:p>
        </p:txBody>
      </p:sp>
      <p:grpSp>
        <p:nvGrpSpPr>
          <p:cNvPr id="23" name="组合 22"/>
          <p:cNvGrpSpPr/>
          <p:nvPr/>
        </p:nvGrpSpPr>
        <p:grpSpPr>
          <a:xfrm>
            <a:off x="3158599" y="1892300"/>
            <a:ext cx="221360" cy="3708400"/>
            <a:chOff x="3615799" y="1892300"/>
            <a:chExt cx="221360" cy="3708400"/>
          </a:xfrm>
          <a:solidFill>
            <a:srgbClr val="3366CC"/>
          </a:solidFill>
        </p:grpSpPr>
        <p:cxnSp>
          <p:nvCxnSpPr>
            <p:cNvPr id="24" name="直接连接符 23"/>
            <p:cNvCxnSpPr/>
            <p:nvPr/>
          </p:nvCxnSpPr>
          <p:spPr>
            <a:xfrm>
              <a:off x="3726479" y="1892300"/>
              <a:ext cx="0" cy="3708400"/>
            </a:xfrm>
            <a:prstGeom prst="line">
              <a:avLst/>
            </a:prstGeom>
            <a:grpFill/>
            <a:ln w="19050">
              <a:solidFill>
                <a:srgbClr val="3366CC"/>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615799" y="4554341"/>
              <a:ext cx="221360" cy="221360"/>
            </a:xfrm>
            <a:prstGeom prst="ellipse">
              <a:avLst/>
            </a:prstGeom>
            <a:grp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椭圆 25"/>
            <p:cNvSpPr/>
            <p:nvPr/>
          </p:nvSpPr>
          <p:spPr>
            <a:xfrm>
              <a:off x="3615799" y="2698305"/>
              <a:ext cx="221360" cy="221360"/>
            </a:xfrm>
            <a:prstGeom prst="ellipse">
              <a:avLst/>
            </a:prstGeom>
            <a:grp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7" name="文本框 26"/>
          <p:cNvSpPr txBox="1"/>
          <p:nvPr/>
        </p:nvSpPr>
        <p:spPr>
          <a:xfrm>
            <a:off x="3784263" y="2595855"/>
            <a:ext cx="5331417" cy="461665"/>
          </a:xfrm>
          <a:prstGeom prst="rect">
            <a:avLst/>
          </a:prstGeom>
          <a:noFill/>
        </p:spPr>
        <p:txBody>
          <a:bodyPr wrap="square" rtlCol="0" anchor="b">
            <a:spAutoFit/>
          </a:bodyPr>
          <a:lstStyle/>
          <a:p>
            <a:pPr marL="342900" lvl="1" indent="-342900" eaLnBrk="0" hangingPunct="0">
              <a:spcBef>
                <a:spcPct val="20000"/>
              </a:spcBef>
              <a:buClr>
                <a:schemeClr val="hlink"/>
              </a:buClr>
              <a:defRPr/>
            </a:pPr>
            <a:r>
              <a:rPr lang="zh-CN" altLang="en-US" b="1" dirty="0">
                <a:solidFill>
                  <a:srgbClr val="C92927"/>
                </a:solidFill>
                <a:latin typeface="华文细黑" pitchFamily="2" charset="-122"/>
                <a:ea typeface="华文细黑" pitchFamily="2" charset="-122"/>
              </a:rPr>
              <a:t>基于时序社交关系的协同过滤算法</a:t>
            </a:r>
            <a:endParaRPr lang="zh-HK" altLang="en-US" b="1" dirty="0">
              <a:solidFill>
                <a:srgbClr val="C92927"/>
              </a:solidFill>
              <a:latin typeface="华文细黑" pitchFamily="2" charset="-122"/>
              <a:ea typeface="华文细黑" pitchFamily="2" charset="-122"/>
            </a:endParaRPr>
          </a:p>
        </p:txBody>
      </p:sp>
    </p:spTree>
    <p:custDataLst>
      <p:tags r:id="rId1"/>
    </p:custDataLst>
  </p:cSld>
  <p:clrMapOvr>
    <a:masterClrMapping/>
  </p:clrMapOvr>
  <p:transition advTm="57487">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smtClean="0">
                <a:ea typeface="黑体" pitchFamily="49" charset="-122"/>
              </a:rPr>
              <a:t>研究内容</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5</a:t>
            </a:fld>
            <a:r>
              <a:rPr lang="en-US" smtClean="0"/>
              <a:t> / 26</a:t>
            </a:r>
            <a:endParaRPr lang="en-US" dirty="0"/>
          </a:p>
        </p:txBody>
      </p:sp>
      <p:sp>
        <p:nvSpPr>
          <p:cNvPr id="47" name="矩形 46"/>
          <p:cNvSpPr/>
          <p:nvPr/>
        </p:nvSpPr>
        <p:spPr>
          <a:xfrm>
            <a:off x="5403317" y="1194626"/>
            <a:ext cx="3340889" cy="400110"/>
          </a:xfrm>
          <a:prstGeom prst="rect">
            <a:avLst/>
          </a:prstGeom>
        </p:spPr>
        <p:txBody>
          <a:bodyPr wrap="square">
            <a:spAutoFit/>
          </a:bodyPr>
          <a:lstStyle/>
          <a:p>
            <a:pPr lvl="0" eaLnBrk="0" hangingPunct="0">
              <a:spcBef>
                <a:spcPct val="20000"/>
              </a:spcBef>
              <a:buClr>
                <a:schemeClr val="hlink"/>
              </a:buClr>
            </a:pPr>
            <a:r>
              <a:rPr lang="zh-CN" altLang="en-US" sz="2000" dirty="0">
                <a:solidFill>
                  <a:srgbClr val="1B4171"/>
                </a:solidFill>
                <a:latin typeface="华文细黑" panose="02010600040101010101" pitchFamily="2" charset="-122"/>
                <a:ea typeface="华文细黑" panose="02010600040101010101" pitchFamily="2" charset="-122"/>
                <a:cs typeface="华文黑体" pitchFamily="2" charset="-122"/>
              </a:rPr>
              <a:t>用户间影响关系的定量分析</a:t>
            </a:r>
            <a:endParaRPr lang="zh-HK" altLang="zh-HK" sz="2000"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sp>
        <p:nvSpPr>
          <p:cNvPr id="50" name="文本框 49"/>
          <p:cNvSpPr txBox="1"/>
          <p:nvPr/>
        </p:nvSpPr>
        <p:spPr>
          <a:xfrm>
            <a:off x="115895" y="1134948"/>
            <a:ext cx="6032657"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基于时序社交关系的协同过滤算法</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pic>
        <p:nvPicPr>
          <p:cNvPr id="53" name="图片 52"/>
          <p:cNvPicPr>
            <a:picLocks noChangeAspect="1"/>
          </p:cNvPicPr>
          <p:nvPr/>
        </p:nvPicPr>
        <p:blipFill>
          <a:blip r:embed="rId6"/>
          <a:stretch>
            <a:fillRect/>
          </a:stretch>
        </p:blipFill>
        <p:spPr>
          <a:xfrm>
            <a:off x="1061703" y="2161928"/>
            <a:ext cx="482706" cy="482719"/>
          </a:xfrm>
          <a:prstGeom prst="rect">
            <a:avLst/>
          </a:prstGeom>
        </p:spPr>
      </p:pic>
      <p:graphicFrame>
        <p:nvGraphicFramePr>
          <p:cNvPr id="55" name="对象 54"/>
          <p:cNvGraphicFramePr>
            <a:graphicFrameLocks noChangeAspect="1"/>
          </p:cNvGraphicFramePr>
          <p:nvPr>
            <p:extLst>
              <p:ext uri="{D42A27DB-BD31-4B8C-83A1-F6EECF244321}">
                <p14:modId xmlns:p14="http://schemas.microsoft.com/office/powerpoint/2010/main" val="4152584237"/>
              </p:ext>
            </p:extLst>
          </p:nvPr>
        </p:nvGraphicFramePr>
        <p:xfrm>
          <a:off x="914400" y="2552045"/>
          <a:ext cx="160656" cy="177958"/>
        </p:xfrm>
        <a:graphic>
          <a:graphicData uri="http://schemas.openxmlformats.org/presentationml/2006/ole">
            <mc:AlternateContent xmlns:mc="http://schemas.openxmlformats.org/markup-compatibility/2006">
              <mc:Choice xmlns:v="urn:schemas-microsoft-com:vml" Requires="v">
                <p:oleObj spid="_x0000_s149616" name="Formula" r:id="rId7" imgW="103657" imgH="113912" progId="Equation.Ribbit">
                  <p:embed/>
                </p:oleObj>
              </mc:Choice>
              <mc:Fallback>
                <p:oleObj name="Formula" r:id="rId7" imgW="103657" imgH="113912" progId="Equation.Ribbit">
                  <p:embed/>
                  <p:pic>
                    <p:nvPicPr>
                      <p:cNvPr id="3" name="对象 2"/>
                      <p:cNvPicPr/>
                      <p:nvPr/>
                    </p:nvPicPr>
                    <p:blipFill>
                      <a:blip r:embed="rId8"/>
                      <a:stretch>
                        <a:fillRect/>
                      </a:stretch>
                    </p:blipFill>
                    <p:spPr>
                      <a:xfrm>
                        <a:off x="914400" y="2552045"/>
                        <a:ext cx="160656" cy="177958"/>
                      </a:xfrm>
                      <a:prstGeom prst="rect">
                        <a:avLst/>
                      </a:prstGeom>
                    </p:spPr>
                  </p:pic>
                </p:oleObj>
              </mc:Fallback>
            </mc:AlternateContent>
          </a:graphicData>
        </a:graphic>
      </p:graphicFrame>
      <p:pic>
        <p:nvPicPr>
          <p:cNvPr id="56" name="图片 55"/>
          <p:cNvPicPr>
            <a:picLocks noChangeAspect="1"/>
          </p:cNvPicPr>
          <p:nvPr/>
        </p:nvPicPr>
        <p:blipFill>
          <a:blip r:embed="rId9"/>
          <a:stretch>
            <a:fillRect/>
          </a:stretch>
        </p:blipFill>
        <p:spPr>
          <a:xfrm>
            <a:off x="806390" y="2590044"/>
            <a:ext cx="546220" cy="825703"/>
          </a:xfrm>
          <a:prstGeom prst="rect">
            <a:avLst/>
          </a:prstGeom>
        </p:spPr>
      </p:pic>
      <p:pic>
        <p:nvPicPr>
          <p:cNvPr id="57" name="图片 56"/>
          <p:cNvPicPr>
            <a:picLocks noChangeAspect="1"/>
          </p:cNvPicPr>
          <p:nvPr/>
        </p:nvPicPr>
        <p:blipFill>
          <a:blip r:embed="rId10"/>
          <a:stretch>
            <a:fillRect/>
          </a:stretch>
        </p:blipFill>
        <p:spPr>
          <a:xfrm>
            <a:off x="584147" y="3396536"/>
            <a:ext cx="482706" cy="482719"/>
          </a:xfrm>
          <a:prstGeom prst="rect">
            <a:avLst/>
          </a:prstGeom>
        </p:spPr>
      </p:pic>
      <p:graphicFrame>
        <p:nvGraphicFramePr>
          <p:cNvPr id="58" name="对象 57"/>
          <p:cNvGraphicFramePr>
            <a:graphicFrameLocks noChangeAspect="1"/>
          </p:cNvGraphicFramePr>
          <p:nvPr>
            <p:extLst>
              <p:ext uri="{D42A27DB-BD31-4B8C-83A1-F6EECF244321}">
                <p14:modId xmlns:p14="http://schemas.microsoft.com/office/powerpoint/2010/main" val="1213839868"/>
              </p:ext>
            </p:extLst>
          </p:nvPr>
        </p:nvGraphicFramePr>
        <p:xfrm>
          <a:off x="747713" y="3898246"/>
          <a:ext cx="166686" cy="184638"/>
        </p:xfrm>
        <a:graphic>
          <a:graphicData uri="http://schemas.openxmlformats.org/presentationml/2006/ole">
            <mc:AlternateContent xmlns:mc="http://schemas.openxmlformats.org/markup-compatibility/2006">
              <mc:Choice xmlns:v="urn:schemas-microsoft-com:vml" Requires="v">
                <p:oleObj spid="_x0000_s149617" name="Formula" r:id="rId11" imgW="103657" imgH="113912" progId="Equation.Ribbit">
                  <p:embed/>
                </p:oleObj>
              </mc:Choice>
              <mc:Fallback>
                <p:oleObj name="Formula" r:id="rId11" imgW="103657" imgH="113912" progId="Equation.Ribbit">
                  <p:embed/>
                  <p:pic>
                    <p:nvPicPr>
                      <p:cNvPr id="21" name="对象 20"/>
                      <p:cNvPicPr/>
                      <p:nvPr/>
                    </p:nvPicPr>
                    <p:blipFill>
                      <a:blip r:embed="rId12"/>
                      <a:stretch>
                        <a:fillRect/>
                      </a:stretch>
                    </p:blipFill>
                    <p:spPr>
                      <a:xfrm>
                        <a:off x="747713" y="3898246"/>
                        <a:ext cx="166686" cy="184638"/>
                      </a:xfrm>
                      <a:prstGeom prst="rect">
                        <a:avLst/>
                      </a:prstGeom>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1998242025"/>
              </p:ext>
            </p:extLst>
          </p:nvPr>
        </p:nvGraphicFramePr>
        <p:xfrm>
          <a:off x="1095374" y="3008448"/>
          <a:ext cx="92251" cy="205586"/>
        </p:xfrm>
        <a:graphic>
          <a:graphicData uri="http://schemas.openxmlformats.org/presentationml/2006/ole">
            <mc:AlternateContent xmlns:mc="http://schemas.openxmlformats.org/markup-compatibility/2006">
              <mc:Choice xmlns:v="urn:schemas-microsoft-com:vml" Requires="v">
                <p:oleObj spid="_x0000_s149618" name="Formula" r:id="rId13" imgW="55878" imgH="123360" progId="Equation.Ribbit">
                  <p:embed/>
                </p:oleObj>
              </mc:Choice>
              <mc:Fallback>
                <p:oleObj name="Formula" r:id="rId13" imgW="55878" imgH="123360" progId="Equation.Ribbit">
                  <p:embed/>
                  <p:pic>
                    <p:nvPicPr>
                      <p:cNvPr id="22" name="对象 21"/>
                      <p:cNvPicPr/>
                      <p:nvPr/>
                    </p:nvPicPr>
                    <p:blipFill>
                      <a:blip r:embed="rId14"/>
                      <a:stretch>
                        <a:fillRect/>
                      </a:stretch>
                    </p:blipFill>
                    <p:spPr>
                      <a:xfrm>
                        <a:off x="1095374" y="3008448"/>
                        <a:ext cx="92251" cy="205586"/>
                      </a:xfrm>
                      <a:prstGeom prst="rect">
                        <a:avLst/>
                      </a:prstGeom>
                    </p:spPr>
                  </p:pic>
                </p:oleObj>
              </mc:Fallback>
            </mc:AlternateContent>
          </a:graphicData>
        </a:graphic>
      </p:graphicFrame>
      <p:pic>
        <p:nvPicPr>
          <p:cNvPr id="60" name="图片 59"/>
          <p:cNvPicPr>
            <a:picLocks noChangeAspect="1"/>
          </p:cNvPicPr>
          <p:nvPr/>
        </p:nvPicPr>
        <p:blipFill>
          <a:blip r:embed="rId15"/>
          <a:stretch>
            <a:fillRect/>
          </a:stretch>
        </p:blipFill>
        <p:spPr>
          <a:xfrm>
            <a:off x="1266994" y="2072736"/>
            <a:ext cx="2604071" cy="2756579"/>
          </a:xfrm>
          <a:prstGeom prst="rect">
            <a:avLst/>
          </a:prstGeom>
        </p:spPr>
      </p:pic>
      <p:graphicFrame>
        <p:nvGraphicFramePr>
          <p:cNvPr id="64" name="对象 63"/>
          <p:cNvGraphicFramePr>
            <a:graphicFrameLocks noChangeAspect="1"/>
          </p:cNvGraphicFramePr>
          <p:nvPr>
            <p:extLst>
              <p:ext uri="{D42A27DB-BD31-4B8C-83A1-F6EECF244321}">
                <p14:modId xmlns:p14="http://schemas.microsoft.com/office/powerpoint/2010/main" val="629918482"/>
              </p:ext>
            </p:extLst>
          </p:nvPr>
        </p:nvGraphicFramePr>
        <p:xfrm>
          <a:off x="1148677" y="4817667"/>
          <a:ext cx="1878313" cy="477864"/>
        </p:xfrm>
        <a:graphic>
          <a:graphicData uri="http://schemas.openxmlformats.org/presentationml/2006/ole">
            <mc:AlternateContent xmlns:mc="http://schemas.openxmlformats.org/markup-compatibility/2006">
              <mc:Choice xmlns:v="urn:schemas-microsoft-com:vml" Requires="v">
                <p:oleObj spid="_x0000_s149619" name="Formula" r:id="rId16" imgW="1079763" imgH="273983" progId="Equation.Ribbit">
                  <p:embed/>
                </p:oleObj>
              </mc:Choice>
              <mc:Fallback>
                <p:oleObj name="Formula" r:id="rId16" imgW="1079763" imgH="273983" progId="Equation.Ribbit">
                  <p:embed/>
                  <p:pic>
                    <p:nvPicPr>
                      <p:cNvPr id="24" name="对象 23"/>
                      <p:cNvPicPr/>
                      <p:nvPr/>
                    </p:nvPicPr>
                    <p:blipFill>
                      <a:blip r:embed="rId17"/>
                      <a:stretch>
                        <a:fillRect/>
                      </a:stretch>
                    </p:blipFill>
                    <p:spPr>
                      <a:xfrm>
                        <a:off x="1148677" y="4817667"/>
                        <a:ext cx="1878313" cy="477864"/>
                      </a:xfrm>
                      <a:prstGeom prst="rect">
                        <a:avLst/>
                      </a:prstGeom>
                    </p:spPr>
                  </p:pic>
                </p:oleObj>
              </mc:Fallback>
            </mc:AlternateContent>
          </a:graphicData>
        </a:graphic>
      </p:graphicFrame>
      <p:pic>
        <p:nvPicPr>
          <p:cNvPr id="65" name="图片 64"/>
          <p:cNvPicPr>
            <a:picLocks noChangeAspect="1"/>
          </p:cNvPicPr>
          <p:nvPr/>
        </p:nvPicPr>
        <p:blipFill>
          <a:blip r:embed="rId18"/>
          <a:stretch>
            <a:fillRect/>
          </a:stretch>
        </p:blipFill>
        <p:spPr>
          <a:xfrm>
            <a:off x="4691410" y="3111729"/>
            <a:ext cx="3645699" cy="2756579"/>
          </a:xfrm>
          <a:prstGeom prst="rect">
            <a:avLst/>
          </a:prstGeom>
        </p:spPr>
      </p:pic>
      <p:pic>
        <p:nvPicPr>
          <p:cNvPr id="66" name="图片 65"/>
          <p:cNvPicPr>
            <a:picLocks noChangeAspect="1"/>
          </p:cNvPicPr>
          <p:nvPr/>
        </p:nvPicPr>
        <p:blipFill>
          <a:blip r:embed="rId19"/>
          <a:stretch>
            <a:fillRect/>
          </a:stretch>
        </p:blipFill>
        <p:spPr>
          <a:xfrm>
            <a:off x="5826589" y="4209230"/>
            <a:ext cx="1422712" cy="1346531"/>
          </a:xfrm>
          <a:prstGeom prst="rect">
            <a:avLst/>
          </a:prstGeom>
        </p:spPr>
      </p:pic>
      <p:pic>
        <p:nvPicPr>
          <p:cNvPr id="72" name="图片 71"/>
          <p:cNvPicPr>
            <a:picLocks noChangeAspect="1"/>
          </p:cNvPicPr>
          <p:nvPr/>
        </p:nvPicPr>
        <p:blipFill>
          <a:blip r:embed="rId20"/>
          <a:stretch>
            <a:fillRect/>
          </a:stretch>
        </p:blipFill>
        <p:spPr>
          <a:xfrm>
            <a:off x="5375780" y="3794882"/>
            <a:ext cx="2286501" cy="2045203"/>
          </a:xfrm>
          <a:prstGeom prst="rect">
            <a:avLst/>
          </a:prstGeom>
        </p:spPr>
      </p:pic>
      <p:graphicFrame>
        <p:nvGraphicFramePr>
          <p:cNvPr id="73" name="对象 72"/>
          <p:cNvGraphicFramePr>
            <a:graphicFrameLocks noChangeAspect="1"/>
          </p:cNvGraphicFramePr>
          <p:nvPr>
            <p:extLst>
              <p:ext uri="{D42A27DB-BD31-4B8C-83A1-F6EECF244321}">
                <p14:modId xmlns:p14="http://schemas.microsoft.com/office/powerpoint/2010/main" val="2384732222"/>
              </p:ext>
            </p:extLst>
          </p:nvPr>
        </p:nvGraphicFramePr>
        <p:xfrm>
          <a:off x="6009480" y="6018990"/>
          <a:ext cx="1164871" cy="485776"/>
        </p:xfrm>
        <a:graphic>
          <a:graphicData uri="http://schemas.openxmlformats.org/presentationml/2006/ole">
            <mc:AlternateContent xmlns:mc="http://schemas.openxmlformats.org/markup-compatibility/2006">
              <mc:Choice xmlns:v="urn:schemas-microsoft-com:vml" Requires="v">
                <p:oleObj spid="_x0000_s149620" name="Formula" r:id="rId21" imgW="586800" imgH="246600" progId="Equation.Ribbit">
                  <p:embed/>
                </p:oleObj>
              </mc:Choice>
              <mc:Fallback>
                <p:oleObj name="Formula" r:id="rId21" imgW="586800" imgH="246600" progId="Equation.Ribbit">
                  <p:embed/>
                  <p:pic>
                    <p:nvPicPr>
                      <p:cNvPr id="28" name="对象 27"/>
                      <p:cNvPicPr/>
                      <p:nvPr/>
                    </p:nvPicPr>
                    <p:blipFill>
                      <a:blip r:embed="rId22"/>
                      <a:stretch>
                        <a:fillRect/>
                      </a:stretch>
                    </p:blipFill>
                    <p:spPr>
                      <a:xfrm>
                        <a:off x="6009480" y="6018990"/>
                        <a:ext cx="1164871" cy="485776"/>
                      </a:xfrm>
                      <a:prstGeom prst="rect">
                        <a:avLst/>
                      </a:prstGeom>
                    </p:spPr>
                  </p:pic>
                </p:oleObj>
              </mc:Fallback>
            </mc:AlternateContent>
          </a:graphicData>
        </a:graphic>
      </p:graphicFrame>
      <p:sp>
        <p:nvSpPr>
          <p:cNvPr id="74" name="圆角矩形标注 24"/>
          <p:cNvSpPr>
            <a:spLocks noChangeArrowheads="1"/>
          </p:cNvSpPr>
          <p:nvPr/>
        </p:nvSpPr>
        <p:spPr bwMode="auto">
          <a:xfrm>
            <a:off x="4457796" y="1762084"/>
            <a:ext cx="2668221" cy="1244843"/>
          </a:xfrm>
          <a:prstGeom prst="wedgeRoundRectCallout">
            <a:avLst>
              <a:gd name="adj1" fmla="val -76102"/>
              <a:gd name="adj2" fmla="val -2606"/>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用户的交易行为或评分行为可能会对其他用户的行为有指导意义</a:t>
            </a:r>
          </a:p>
        </p:txBody>
      </p:sp>
      <p:sp>
        <p:nvSpPr>
          <p:cNvPr id="75" name="圆角矩形标注 24"/>
          <p:cNvSpPr>
            <a:spLocks noChangeArrowheads="1"/>
          </p:cNvSpPr>
          <p:nvPr/>
        </p:nvSpPr>
        <p:spPr bwMode="auto">
          <a:xfrm>
            <a:off x="1510270" y="5439660"/>
            <a:ext cx="2493648" cy="1064249"/>
          </a:xfrm>
          <a:prstGeom prst="wedgeRoundRectCallout">
            <a:avLst>
              <a:gd name="adj1" fmla="val 75000"/>
              <a:gd name="adj2" fmla="val -27790"/>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挖掘用户间从众关系</a:t>
            </a:r>
          </a:p>
        </p:txBody>
      </p:sp>
    </p:spTree>
    <p:custDataLst>
      <p:tags r:id="rId2"/>
    </p:custDataLst>
    <p:extLst>
      <p:ext uri="{BB962C8B-B14F-4D97-AF65-F5344CB8AC3E}">
        <p14:creationId xmlns:p14="http://schemas.microsoft.com/office/powerpoint/2010/main" val="3550786948"/>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6</a:t>
            </a:fld>
            <a:r>
              <a:rPr lang="en-US" smtClean="0"/>
              <a:t> / 26</a:t>
            </a:r>
            <a:endParaRPr lang="en-US" dirty="0"/>
          </a:p>
        </p:txBody>
      </p:sp>
      <p:graphicFrame>
        <p:nvGraphicFramePr>
          <p:cNvPr id="49" name="对象 48"/>
          <p:cNvGraphicFramePr>
            <a:graphicFrameLocks noChangeAspect="1"/>
          </p:cNvGraphicFramePr>
          <p:nvPr>
            <p:extLst>
              <p:ext uri="{D42A27DB-BD31-4B8C-83A1-F6EECF244321}">
                <p14:modId xmlns:p14="http://schemas.microsoft.com/office/powerpoint/2010/main" val="3720632560"/>
              </p:ext>
            </p:extLst>
          </p:nvPr>
        </p:nvGraphicFramePr>
        <p:xfrm>
          <a:off x="4658573" y="1581386"/>
          <a:ext cx="2010124" cy="574321"/>
        </p:xfrm>
        <a:graphic>
          <a:graphicData uri="http://schemas.openxmlformats.org/presentationml/2006/ole">
            <mc:AlternateContent xmlns:mc="http://schemas.openxmlformats.org/markup-compatibility/2006">
              <mc:Choice xmlns:v="urn:schemas-microsoft-com:vml" Requires="v">
                <p:oleObj spid="_x0000_s150836" name="Formula" r:id="rId6" imgW="1262380" imgH="361950" progId="Equation.Ribbit">
                  <p:embed/>
                </p:oleObj>
              </mc:Choice>
              <mc:Fallback>
                <p:oleObj name="Formula" r:id="rId6" imgW="1262380" imgH="361950" progId="Equation.Ribbit">
                  <p:embed/>
                  <p:pic>
                    <p:nvPicPr>
                      <p:cNvPr id="17" name="对象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8573" y="1581386"/>
                        <a:ext cx="2010124" cy="574321"/>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1044803678"/>
              </p:ext>
            </p:extLst>
          </p:nvPr>
        </p:nvGraphicFramePr>
        <p:xfrm>
          <a:off x="2732238" y="3643673"/>
          <a:ext cx="3563938" cy="314325"/>
        </p:xfrm>
        <a:graphic>
          <a:graphicData uri="http://schemas.openxmlformats.org/presentationml/2006/ole">
            <mc:AlternateContent xmlns:mc="http://schemas.openxmlformats.org/markup-compatibility/2006">
              <mc:Choice xmlns:v="urn:schemas-microsoft-com:vml" Requires="v">
                <p:oleObj spid="_x0000_s150837" name="Formula" r:id="rId8" imgW="2197440" imgH="195840" progId="Equation.Ribbit">
                  <p:embed/>
                </p:oleObj>
              </mc:Choice>
              <mc:Fallback>
                <p:oleObj name="Formula" r:id="rId8" imgW="2197440" imgH="195840" progId="Equation.Ribbit">
                  <p:embed/>
                  <p:pic>
                    <p:nvPicPr>
                      <p:cNvPr id="29" name="对象 28"/>
                      <p:cNvPicPr>
                        <a:picLocks noChangeAspect="1" noChangeArrowheads="1"/>
                      </p:cNvPicPr>
                      <p:nvPr/>
                    </p:nvPicPr>
                    <p:blipFill>
                      <a:blip r:embed="rId9"/>
                      <a:srcRect/>
                      <a:stretch>
                        <a:fillRect/>
                      </a:stretch>
                    </p:blipFill>
                    <p:spPr bwMode="auto">
                      <a:xfrm>
                        <a:off x="2732238" y="3643673"/>
                        <a:ext cx="3563938" cy="314325"/>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3545637776"/>
              </p:ext>
            </p:extLst>
          </p:nvPr>
        </p:nvGraphicFramePr>
        <p:xfrm>
          <a:off x="5320164" y="4307225"/>
          <a:ext cx="396875" cy="544513"/>
        </p:xfrm>
        <a:graphic>
          <a:graphicData uri="http://schemas.openxmlformats.org/presentationml/2006/ole">
            <mc:AlternateContent xmlns:mc="http://schemas.openxmlformats.org/markup-compatibility/2006">
              <mc:Choice xmlns:v="urn:schemas-microsoft-com:vml" Requires="v">
                <p:oleObj spid="_x0000_s150838" name="Formula" r:id="rId10" imgW="269280" imgH="365760" progId="Equation.Ribbit">
                  <p:embed/>
                </p:oleObj>
              </mc:Choice>
              <mc:Fallback>
                <p:oleObj name="Formula" r:id="rId10" imgW="269280" imgH="365760" progId="Equation.Ribbit">
                  <p:embed/>
                  <p:pic>
                    <p:nvPicPr>
                      <p:cNvPr id="31" name="对象 30"/>
                      <p:cNvPicPr>
                        <a:picLocks noChangeAspect="1" noChangeArrowheads="1"/>
                      </p:cNvPicPr>
                      <p:nvPr/>
                    </p:nvPicPr>
                    <p:blipFill>
                      <a:blip r:embed="rId11"/>
                      <a:srcRect/>
                      <a:stretch>
                        <a:fillRect/>
                      </a:stretch>
                    </p:blipFill>
                    <p:spPr bwMode="auto">
                      <a:xfrm>
                        <a:off x="5320164" y="4307225"/>
                        <a:ext cx="396875" cy="544513"/>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337303715"/>
              </p:ext>
            </p:extLst>
          </p:nvPr>
        </p:nvGraphicFramePr>
        <p:xfrm>
          <a:off x="6098267" y="4322312"/>
          <a:ext cx="338138" cy="544512"/>
        </p:xfrm>
        <a:graphic>
          <a:graphicData uri="http://schemas.openxmlformats.org/presentationml/2006/ole">
            <mc:AlternateContent xmlns:mc="http://schemas.openxmlformats.org/markup-compatibility/2006">
              <mc:Choice xmlns:v="urn:schemas-microsoft-com:vml" Requires="v">
                <p:oleObj spid="_x0000_s150839" name="Formula" r:id="rId12" imgW="230040" imgH="365760" progId="Equation.Ribbit">
                  <p:embed/>
                </p:oleObj>
              </mc:Choice>
              <mc:Fallback>
                <p:oleObj name="Formula" r:id="rId12" imgW="230040" imgH="365760" progId="Equation.Ribbit">
                  <p:embed/>
                  <p:pic>
                    <p:nvPicPr>
                      <p:cNvPr id="35" name="对象 34"/>
                      <p:cNvPicPr>
                        <a:picLocks noChangeAspect="1" noChangeArrowheads="1"/>
                      </p:cNvPicPr>
                      <p:nvPr/>
                    </p:nvPicPr>
                    <p:blipFill>
                      <a:blip r:embed="rId13"/>
                      <a:srcRect/>
                      <a:stretch>
                        <a:fillRect/>
                      </a:stretch>
                    </p:blipFill>
                    <p:spPr bwMode="auto">
                      <a:xfrm>
                        <a:off x="6098267" y="4322312"/>
                        <a:ext cx="338138" cy="544512"/>
                      </a:xfrm>
                      <a:prstGeom prst="rect">
                        <a:avLst/>
                      </a:prstGeom>
                      <a:noFill/>
                    </p:spPr>
                  </p:pic>
                </p:oleObj>
              </mc:Fallback>
            </mc:AlternateContent>
          </a:graphicData>
        </a:graphic>
      </p:graphicFrame>
      <p:sp>
        <p:nvSpPr>
          <p:cNvPr id="56" name="等腰三角形 55"/>
          <p:cNvSpPr/>
          <p:nvPr/>
        </p:nvSpPr>
        <p:spPr>
          <a:xfrm rot="5400000">
            <a:off x="4491855" y="4439781"/>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7" name="等腰三角形 56"/>
          <p:cNvSpPr/>
          <p:nvPr/>
        </p:nvSpPr>
        <p:spPr>
          <a:xfrm rot="5400000">
            <a:off x="1122696" y="5636551"/>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9" name="等腰三角形 58"/>
          <p:cNvSpPr/>
          <p:nvPr/>
        </p:nvSpPr>
        <p:spPr>
          <a:xfrm rot="5400000">
            <a:off x="4081975" y="5636551"/>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aphicFrame>
        <p:nvGraphicFramePr>
          <p:cNvPr id="60" name="对象 59"/>
          <p:cNvGraphicFramePr>
            <a:graphicFrameLocks noChangeAspect="1"/>
          </p:cNvGraphicFramePr>
          <p:nvPr>
            <p:extLst>
              <p:ext uri="{D42A27DB-BD31-4B8C-83A1-F6EECF244321}">
                <p14:modId xmlns:p14="http://schemas.microsoft.com/office/powerpoint/2010/main" val="2694701962"/>
              </p:ext>
            </p:extLst>
          </p:nvPr>
        </p:nvGraphicFramePr>
        <p:xfrm>
          <a:off x="4646844" y="5676433"/>
          <a:ext cx="241300" cy="231775"/>
        </p:xfrm>
        <a:graphic>
          <a:graphicData uri="http://schemas.openxmlformats.org/presentationml/2006/ole">
            <mc:AlternateContent xmlns:mc="http://schemas.openxmlformats.org/markup-compatibility/2006">
              <mc:Choice xmlns:v="urn:schemas-microsoft-com:vml" Requires="v">
                <p:oleObj spid="_x0000_s150840" name="Formula" r:id="rId14" imgW="164160" imgH="155160" progId="Equation.Ribbit">
                  <p:embed/>
                </p:oleObj>
              </mc:Choice>
              <mc:Fallback>
                <p:oleObj name="Formula" r:id="rId14" imgW="164160" imgH="155160" progId="Equation.Ribbit">
                  <p:embed/>
                  <p:pic>
                    <p:nvPicPr>
                      <p:cNvPr id="43" name="对象 42"/>
                      <p:cNvPicPr>
                        <a:picLocks noChangeAspect="1" noChangeArrowheads="1"/>
                      </p:cNvPicPr>
                      <p:nvPr/>
                    </p:nvPicPr>
                    <p:blipFill>
                      <a:blip r:embed="rId15"/>
                      <a:srcRect/>
                      <a:stretch>
                        <a:fillRect/>
                      </a:stretch>
                    </p:blipFill>
                    <p:spPr bwMode="auto">
                      <a:xfrm>
                        <a:off x="4646844" y="5676433"/>
                        <a:ext cx="241300" cy="231775"/>
                      </a:xfrm>
                      <a:prstGeom prst="rect">
                        <a:avLst/>
                      </a:prstGeom>
                      <a:noFill/>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2588703946"/>
              </p:ext>
            </p:extLst>
          </p:nvPr>
        </p:nvGraphicFramePr>
        <p:xfrm>
          <a:off x="5079611" y="5691935"/>
          <a:ext cx="182563" cy="231775"/>
        </p:xfrm>
        <a:graphic>
          <a:graphicData uri="http://schemas.openxmlformats.org/presentationml/2006/ole">
            <mc:AlternateContent xmlns:mc="http://schemas.openxmlformats.org/markup-compatibility/2006">
              <mc:Choice xmlns:v="urn:schemas-microsoft-com:vml" Requires="v">
                <p:oleObj spid="_x0000_s150841" name="Formula" r:id="rId16" imgW="124560" imgH="155160" progId="Equation.Ribbit">
                  <p:embed/>
                </p:oleObj>
              </mc:Choice>
              <mc:Fallback>
                <p:oleObj name="Formula" r:id="rId16" imgW="124560" imgH="155160" progId="Equation.Ribbit">
                  <p:embed/>
                  <p:pic>
                    <p:nvPicPr>
                      <p:cNvPr id="44" name="对象 43"/>
                      <p:cNvPicPr>
                        <a:picLocks noChangeAspect="1" noChangeArrowheads="1"/>
                      </p:cNvPicPr>
                      <p:nvPr/>
                    </p:nvPicPr>
                    <p:blipFill>
                      <a:blip r:embed="rId17"/>
                      <a:srcRect/>
                      <a:stretch>
                        <a:fillRect/>
                      </a:stretch>
                    </p:blipFill>
                    <p:spPr bwMode="auto">
                      <a:xfrm>
                        <a:off x="5079611" y="5691935"/>
                        <a:ext cx="182563" cy="231775"/>
                      </a:xfrm>
                      <a:prstGeom prst="rect">
                        <a:avLst/>
                      </a:prstGeom>
                      <a:noFill/>
                    </p:spPr>
                  </p:pic>
                </p:oleObj>
              </mc:Fallback>
            </mc:AlternateContent>
          </a:graphicData>
        </a:graphic>
      </p:graphicFrame>
      <p:sp>
        <p:nvSpPr>
          <p:cNvPr id="65" name="TextBox 38"/>
          <p:cNvSpPr txBox="1"/>
          <p:nvPr/>
        </p:nvSpPr>
        <p:spPr>
          <a:xfrm>
            <a:off x="1903458" y="6209080"/>
            <a:ext cx="1723550"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梯度下降法</a:t>
            </a:r>
            <a:endParaRPr lang="zh-CN" altLang="en-US" dirty="0">
              <a:solidFill>
                <a:schemeClr val="bg1"/>
              </a:solidFill>
              <a:latin typeface="华文细黑" pitchFamily="2" charset="-122"/>
              <a:ea typeface="华文细黑" pitchFamily="2" charset="-122"/>
            </a:endParaRPr>
          </a:p>
        </p:txBody>
      </p:sp>
      <p:pic>
        <p:nvPicPr>
          <p:cNvPr id="6" name="图片 5"/>
          <p:cNvPicPr>
            <a:picLocks noChangeAspect="1"/>
          </p:cNvPicPr>
          <p:nvPr/>
        </p:nvPicPr>
        <p:blipFill rotWithShape="1">
          <a:blip r:embed="rId18"/>
          <a:srcRect l="9887" t="53848" r="6107" b="4439"/>
          <a:stretch/>
        </p:blipFill>
        <p:spPr>
          <a:xfrm>
            <a:off x="3828571" y="2384124"/>
            <a:ext cx="1254920" cy="1033112"/>
          </a:xfrm>
          <a:prstGeom prst="rect">
            <a:avLst/>
          </a:prstGeom>
        </p:spPr>
      </p:pic>
      <p:graphicFrame>
        <p:nvGraphicFramePr>
          <p:cNvPr id="66" name="对象 65"/>
          <p:cNvGraphicFramePr>
            <a:graphicFrameLocks noChangeAspect="1"/>
          </p:cNvGraphicFramePr>
          <p:nvPr>
            <p:extLst>
              <p:ext uri="{D42A27DB-BD31-4B8C-83A1-F6EECF244321}">
                <p14:modId xmlns:p14="http://schemas.microsoft.com/office/powerpoint/2010/main" val="2251605211"/>
              </p:ext>
            </p:extLst>
          </p:nvPr>
        </p:nvGraphicFramePr>
        <p:xfrm>
          <a:off x="2096532" y="2838251"/>
          <a:ext cx="241300" cy="231775"/>
        </p:xfrm>
        <a:graphic>
          <a:graphicData uri="http://schemas.openxmlformats.org/presentationml/2006/ole">
            <mc:AlternateContent xmlns:mc="http://schemas.openxmlformats.org/markup-compatibility/2006">
              <mc:Choice xmlns:v="urn:schemas-microsoft-com:vml" Requires="v">
                <p:oleObj spid="_x0000_s150842" name="Formula" r:id="rId14" imgW="164160" imgH="155160" progId="Equation.Ribbit">
                  <p:embed/>
                </p:oleObj>
              </mc:Choice>
              <mc:Fallback>
                <p:oleObj name="Formula" r:id="rId14" imgW="164160" imgH="155160" progId="Equation.Ribbit">
                  <p:embed/>
                  <p:pic>
                    <p:nvPicPr>
                      <p:cNvPr id="60" name="对象 59"/>
                      <p:cNvPicPr>
                        <a:picLocks noChangeAspect="1" noChangeArrowheads="1"/>
                      </p:cNvPicPr>
                      <p:nvPr/>
                    </p:nvPicPr>
                    <p:blipFill>
                      <a:blip r:embed="rId15"/>
                      <a:srcRect/>
                      <a:stretch>
                        <a:fillRect/>
                      </a:stretch>
                    </p:blipFill>
                    <p:spPr bwMode="auto">
                      <a:xfrm>
                        <a:off x="2096532" y="2838251"/>
                        <a:ext cx="241300" cy="231775"/>
                      </a:xfrm>
                      <a:prstGeom prst="rect">
                        <a:avLst/>
                      </a:prstGeom>
                      <a:noFill/>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3361095850"/>
              </p:ext>
            </p:extLst>
          </p:nvPr>
        </p:nvGraphicFramePr>
        <p:xfrm>
          <a:off x="2529299" y="2853753"/>
          <a:ext cx="182563" cy="231775"/>
        </p:xfrm>
        <a:graphic>
          <a:graphicData uri="http://schemas.openxmlformats.org/presentationml/2006/ole">
            <mc:AlternateContent xmlns:mc="http://schemas.openxmlformats.org/markup-compatibility/2006">
              <mc:Choice xmlns:v="urn:schemas-microsoft-com:vml" Requires="v">
                <p:oleObj spid="_x0000_s150843" name="Formula" r:id="rId16" imgW="124560" imgH="155160" progId="Equation.Ribbit">
                  <p:embed/>
                </p:oleObj>
              </mc:Choice>
              <mc:Fallback>
                <p:oleObj name="Formula" r:id="rId16" imgW="124560" imgH="155160" progId="Equation.Ribbit">
                  <p:embed/>
                  <p:pic>
                    <p:nvPicPr>
                      <p:cNvPr id="64" name="对象 63"/>
                      <p:cNvPicPr>
                        <a:picLocks noChangeAspect="1" noChangeArrowheads="1"/>
                      </p:cNvPicPr>
                      <p:nvPr/>
                    </p:nvPicPr>
                    <p:blipFill>
                      <a:blip r:embed="rId17"/>
                      <a:srcRect/>
                      <a:stretch>
                        <a:fillRect/>
                      </a:stretch>
                    </p:blipFill>
                    <p:spPr bwMode="auto">
                      <a:xfrm>
                        <a:off x="2529299" y="2853753"/>
                        <a:ext cx="182563" cy="231775"/>
                      </a:xfrm>
                      <a:prstGeom prst="rect">
                        <a:avLst/>
                      </a:prstGeom>
                      <a:noFill/>
                    </p:spPr>
                  </p:pic>
                </p:oleObj>
              </mc:Fallback>
            </mc:AlternateContent>
          </a:graphicData>
        </a:graphic>
      </p:graphicFrame>
      <p:sp>
        <p:nvSpPr>
          <p:cNvPr id="8" name="矩形 7"/>
          <p:cNvSpPr/>
          <p:nvPr/>
        </p:nvSpPr>
        <p:spPr>
          <a:xfrm>
            <a:off x="852595" y="2707404"/>
            <a:ext cx="800219" cy="461665"/>
          </a:xfrm>
          <a:prstGeom prst="rect">
            <a:avLst/>
          </a:prstGeom>
        </p:spPr>
        <p:txBody>
          <a:bodyPr wrap="none">
            <a:spAutoFit/>
          </a:bodyPr>
          <a:lstStyle/>
          <a:p>
            <a:r>
              <a:rPr lang="zh-CN" altLang="en-US" kern="0" dirty="0" smtClean="0">
                <a:solidFill>
                  <a:srgbClr val="1B4171"/>
                </a:solidFill>
                <a:latin typeface="黑体" panose="02010609060101010101" pitchFamily="49" charset="-122"/>
                <a:ea typeface="黑体" panose="02010609060101010101" pitchFamily="49" charset="-122"/>
                <a:cs typeface="华文黑体" pitchFamily="2" charset="-122"/>
              </a:rPr>
              <a:t>假设</a:t>
            </a:r>
            <a:endParaRPr lang="zh-CN" altLang="en-US" dirty="0">
              <a:latin typeface="黑体" panose="02010609060101010101" pitchFamily="49" charset="-122"/>
              <a:ea typeface="黑体" panose="02010609060101010101" pitchFamily="49" charset="-122"/>
            </a:endParaRPr>
          </a:p>
        </p:txBody>
      </p:sp>
      <p:graphicFrame>
        <p:nvGraphicFramePr>
          <p:cNvPr id="73" name="对象 72"/>
          <p:cNvGraphicFramePr>
            <a:graphicFrameLocks noChangeAspect="1"/>
          </p:cNvGraphicFramePr>
          <p:nvPr>
            <p:extLst>
              <p:ext uri="{D42A27DB-BD31-4B8C-83A1-F6EECF244321}">
                <p14:modId xmlns:p14="http://schemas.microsoft.com/office/powerpoint/2010/main" val="4189986888"/>
              </p:ext>
            </p:extLst>
          </p:nvPr>
        </p:nvGraphicFramePr>
        <p:xfrm>
          <a:off x="3255693" y="2900680"/>
          <a:ext cx="169863" cy="155575"/>
        </p:xfrm>
        <a:graphic>
          <a:graphicData uri="http://schemas.openxmlformats.org/presentationml/2006/ole">
            <mc:AlternateContent xmlns:mc="http://schemas.openxmlformats.org/markup-compatibility/2006">
              <mc:Choice xmlns:v="urn:schemas-microsoft-com:vml" Requires="v">
                <p:oleObj spid="_x0000_s150844" name="Formula" r:id="rId19" imgW="115920" imgH="105480" progId="Equation.Ribbit">
                  <p:embed/>
                </p:oleObj>
              </mc:Choice>
              <mc:Fallback>
                <p:oleObj name="Formula" r:id="rId19" imgW="115920" imgH="105480" progId="Equation.Ribbit">
                  <p:embed/>
                  <p:pic>
                    <p:nvPicPr>
                      <p:cNvPr id="72" name="对象 71"/>
                      <p:cNvPicPr>
                        <a:picLocks noChangeAspect="1" noChangeArrowheads="1"/>
                      </p:cNvPicPr>
                      <p:nvPr/>
                    </p:nvPicPr>
                    <p:blipFill>
                      <a:blip r:embed="rId20"/>
                      <a:srcRect/>
                      <a:stretch>
                        <a:fillRect/>
                      </a:stretch>
                    </p:blipFill>
                    <p:spPr bwMode="auto">
                      <a:xfrm>
                        <a:off x="3255693" y="2900680"/>
                        <a:ext cx="169863" cy="155575"/>
                      </a:xfrm>
                      <a:prstGeom prst="rect">
                        <a:avLst/>
                      </a:prstGeom>
                      <a:noFill/>
                    </p:spPr>
                  </p:pic>
                </p:oleObj>
              </mc:Fallback>
            </mc:AlternateContent>
          </a:graphicData>
        </a:graphic>
      </p:graphicFrame>
      <p:graphicFrame>
        <p:nvGraphicFramePr>
          <p:cNvPr id="74" name="对象 73"/>
          <p:cNvGraphicFramePr>
            <a:graphicFrameLocks noChangeAspect="1"/>
          </p:cNvGraphicFramePr>
          <p:nvPr>
            <p:extLst>
              <p:ext uri="{D42A27DB-BD31-4B8C-83A1-F6EECF244321}">
                <p14:modId xmlns:p14="http://schemas.microsoft.com/office/powerpoint/2010/main" val="3815838644"/>
              </p:ext>
            </p:extLst>
          </p:nvPr>
        </p:nvGraphicFramePr>
        <p:xfrm>
          <a:off x="5200265" y="2794495"/>
          <a:ext cx="539750" cy="246062"/>
        </p:xfrm>
        <a:graphic>
          <a:graphicData uri="http://schemas.openxmlformats.org/presentationml/2006/ole">
            <mc:AlternateContent xmlns:mc="http://schemas.openxmlformats.org/markup-compatibility/2006">
              <mc:Choice xmlns:v="urn:schemas-microsoft-com:vml" Requires="v">
                <p:oleObj spid="_x0000_s150845" name="Formula" r:id="rId21" imgW="367200" imgH="165240" progId="Equation.Ribbit">
                  <p:embed/>
                </p:oleObj>
              </mc:Choice>
              <mc:Fallback>
                <p:oleObj name="Formula" r:id="rId21" imgW="367200" imgH="165240" progId="Equation.Ribbit">
                  <p:embed/>
                  <p:pic>
                    <p:nvPicPr>
                      <p:cNvPr id="72" name="对象 71"/>
                      <p:cNvPicPr>
                        <a:picLocks noChangeAspect="1" noChangeArrowheads="1"/>
                      </p:cNvPicPr>
                      <p:nvPr/>
                    </p:nvPicPr>
                    <p:blipFill>
                      <a:blip r:embed="rId22"/>
                      <a:srcRect/>
                      <a:stretch>
                        <a:fillRect/>
                      </a:stretch>
                    </p:blipFill>
                    <p:spPr bwMode="auto">
                      <a:xfrm>
                        <a:off x="5200265" y="2794495"/>
                        <a:ext cx="539750" cy="246062"/>
                      </a:xfrm>
                      <a:prstGeom prst="rect">
                        <a:avLst/>
                      </a:prstGeom>
                      <a:noFill/>
                    </p:spPr>
                  </p:pic>
                </p:oleObj>
              </mc:Fallback>
            </mc:AlternateContent>
          </a:graphicData>
        </a:graphic>
      </p:graphicFrame>
      <p:sp>
        <p:nvSpPr>
          <p:cNvPr id="75" name="等腰三角形 74"/>
          <p:cNvSpPr/>
          <p:nvPr/>
        </p:nvSpPr>
        <p:spPr>
          <a:xfrm rot="5400000">
            <a:off x="1948732" y="3687963"/>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6" name="圆角矩形标注 24"/>
          <p:cNvSpPr>
            <a:spLocks noChangeArrowheads="1"/>
          </p:cNvSpPr>
          <p:nvPr/>
        </p:nvSpPr>
        <p:spPr bwMode="auto">
          <a:xfrm>
            <a:off x="1155087" y="1319773"/>
            <a:ext cx="2463266" cy="993218"/>
          </a:xfrm>
          <a:prstGeom prst="wedgeRoundRectCallout">
            <a:avLst>
              <a:gd name="adj1" fmla="val 70464"/>
              <a:gd name="adj2" fmla="val -736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将 用户影响关系</a:t>
            </a:r>
            <a:r>
              <a:rPr lang="en-US" altLang="zh-CN" sz="1800" dirty="0">
                <a:solidFill>
                  <a:schemeClr val="bg1"/>
                </a:solidFill>
                <a:latin typeface="华文细黑" pitchFamily="2" charset="-122"/>
                <a:ea typeface="华文细黑" pitchFamily="2" charset="-122"/>
              </a:rPr>
              <a:t>+</a:t>
            </a:r>
            <a:r>
              <a:rPr lang="zh-CN" altLang="en-US" sz="1800" dirty="0">
                <a:solidFill>
                  <a:schemeClr val="bg1"/>
                </a:solidFill>
                <a:latin typeface="华文细黑" pitchFamily="2" charset="-122"/>
                <a:ea typeface="华文细黑" pitchFamily="2" charset="-122"/>
              </a:rPr>
              <a:t>从众关系 融入</a:t>
            </a:r>
            <a:r>
              <a:rPr lang="en-US" altLang="zh-CN" sz="1800" dirty="0">
                <a:solidFill>
                  <a:schemeClr val="bg1"/>
                </a:solidFill>
                <a:latin typeface="华文细黑" pitchFamily="2" charset="-122"/>
                <a:ea typeface="华文细黑" pitchFamily="2" charset="-122"/>
              </a:rPr>
              <a:t>PMF</a:t>
            </a:r>
            <a:endParaRPr lang="zh-CN" altLang="en-US" sz="1800" dirty="0">
              <a:solidFill>
                <a:schemeClr val="bg1"/>
              </a:solidFill>
              <a:latin typeface="华文细黑" pitchFamily="2" charset="-122"/>
              <a:ea typeface="华文细黑" pitchFamily="2" charset="-122"/>
            </a:endParaRPr>
          </a:p>
        </p:txBody>
      </p:sp>
      <p:sp>
        <p:nvSpPr>
          <p:cNvPr id="77" name="矩形 76"/>
          <p:cNvSpPr/>
          <p:nvPr/>
        </p:nvSpPr>
        <p:spPr>
          <a:xfrm>
            <a:off x="890744" y="4322681"/>
            <a:ext cx="1821118" cy="461665"/>
          </a:xfrm>
          <a:prstGeom prst="rect">
            <a:avLst/>
          </a:prstGeom>
        </p:spPr>
        <p:txBody>
          <a:bodyPr wrap="square">
            <a:spAutoFit/>
          </a:bodyPr>
          <a:lstStyle/>
          <a:p>
            <a:r>
              <a:rPr lang="zh-CN" altLang="en-US" kern="0" dirty="0" smtClean="0">
                <a:solidFill>
                  <a:srgbClr val="1B4171"/>
                </a:solidFill>
                <a:latin typeface="黑体" panose="02010609060101010101" pitchFamily="49" charset="-122"/>
                <a:ea typeface="黑体" panose="02010609060101010101" pitchFamily="49" charset="-122"/>
                <a:cs typeface="华文黑体" pitchFamily="2" charset="-122"/>
              </a:rPr>
              <a:t>令</a:t>
            </a:r>
            <a:endParaRPr lang="zh-CN" altLang="en-US" kern="0" dirty="0">
              <a:solidFill>
                <a:srgbClr val="1B4171"/>
              </a:solidFill>
              <a:latin typeface="黑体" panose="02010609060101010101" pitchFamily="49" charset="-122"/>
              <a:ea typeface="黑体" panose="02010609060101010101" pitchFamily="49" charset="-122"/>
              <a:cs typeface="华文黑体" pitchFamily="2" charset="-122"/>
            </a:endParaRPr>
          </a:p>
        </p:txBody>
      </p:sp>
      <p:graphicFrame>
        <p:nvGraphicFramePr>
          <p:cNvPr id="79" name="对象 78"/>
          <p:cNvGraphicFramePr>
            <a:graphicFrameLocks noChangeAspect="1"/>
          </p:cNvGraphicFramePr>
          <p:nvPr>
            <p:extLst>
              <p:ext uri="{D42A27DB-BD31-4B8C-83A1-F6EECF244321}">
                <p14:modId xmlns:p14="http://schemas.microsoft.com/office/powerpoint/2010/main" val="1280033515"/>
              </p:ext>
            </p:extLst>
          </p:nvPr>
        </p:nvGraphicFramePr>
        <p:xfrm>
          <a:off x="1337354" y="4439783"/>
          <a:ext cx="2552700" cy="290512"/>
        </p:xfrm>
        <a:graphic>
          <a:graphicData uri="http://schemas.openxmlformats.org/presentationml/2006/ole">
            <mc:AlternateContent xmlns:mc="http://schemas.openxmlformats.org/markup-compatibility/2006">
              <mc:Choice xmlns:v="urn:schemas-microsoft-com:vml" Requires="v">
                <p:oleObj spid="_x0000_s150846" name="Formula" r:id="rId23" imgW="1728720" imgH="195840" progId="Equation.Ribbit">
                  <p:embed/>
                </p:oleObj>
              </mc:Choice>
              <mc:Fallback>
                <p:oleObj name="Formula" r:id="rId23" imgW="1728720" imgH="195840" progId="Equation.Ribbit">
                  <p:embed/>
                  <p:pic>
                    <p:nvPicPr>
                      <p:cNvPr id="72" name="对象 71"/>
                      <p:cNvPicPr>
                        <a:picLocks noChangeAspect="1" noChangeArrowheads="1"/>
                      </p:cNvPicPr>
                      <p:nvPr/>
                    </p:nvPicPr>
                    <p:blipFill>
                      <a:blip r:embed="rId24"/>
                      <a:srcRect/>
                      <a:stretch>
                        <a:fillRect/>
                      </a:stretch>
                    </p:blipFill>
                    <p:spPr bwMode="auto">
                      <a:xfrm>
                        <a:off x="1337354" y="4439783"/>
                        <a:ext cx="2552700" cy="290512"/>
                      </a:xfrm>
                      <a:prstGeom prst="rect">
                        <a:avLst/>
                      </a:prstGeom>
                      <a:noFill/>
                    </p:spPr>
                  </p:pic>
                </p:oleObj>
              </mc:Fallback>
            </mc:AlternateContent>
          </a:graphicData>
        </a:graphic>
      </p:graphicFrame>
      <p:pic>
        <p:nvPicPr>
          <p:cNvPr id="9" name="图片 8"/>
          <p:cNvPicPr>
            <a:picLocks noChangeAspect="1"/>
          </p:cNvPicPr>
          <p:nvPr/>
        </p:nvPicPr>
        <p:blipFill>
          <a:blip r:embed="rId25"/>
          <a:stretch>
            <a:fillRect/>
          </a:stretch>
        </p:blipFill>
        <p:spPr>
          <a:xfrm>
            <a:off x="1840114" y="4874061"/>
            <a:ext cx="1850237" cy="1280968"/>
          </a:xfrm>
          <a:prstGeom prst="rect">
            <a:avLst/>
          </a:prstGeom>
        </p:spPr>
      </p:pic>
      <p:pic>
        <p:nvPicPr>
          <p:cNvPr id="10" name="图片 9"/>
          <p:cNvPicPr>
            <a:picLocks noChangeAspect="1"/>
          </p:cNvPicPr>
          <p:nvPr/>
        </p:nvPicPr>
        <p:blipFill rotWithShape="1">
          <a:blip r:embed="rId26"/>
          <a:srcRect l="44463" t="8794"/>
          <a:stretch/>
        </p:blipFill>
        <p:spPr>
          <a:xfrm>
            <a:off x="5551333" y="4892188"/>
            <a:ext cx="2602795" cy="1687675"/>
          </a:xfrm>
          <a:prstGeom prst="rect">
            <a:avLst/>
          </a:prstGeom>
        </p:spPr>
      </p:pic>
      <p:sp>
        <p:nvSpPr>
          <p:cNvPr id="80" name="圆角矩形标注 24"/>
          <p:cNvSpPr>
            <a:spLocks noChangeArrowheads="1"/>
          </p:cNvSpPr>
          <p:nvPr/>
        </p:nvSpPr>
        <p:spPr bwMode="auto">
          <a:xfrm>
            <a:off x="6267336" y="2399519"/>
            <a:ext cx="1473394" cy="687211"/>
          </a:xfrm>
          <a:prstGeom prst="wedgeRoundRectCallout">
            <a:avLst>
              <a:gd name="adj1" fmla="val -68434"/>
              <a:gd name="adj2" fmla="val -103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防止过拟合</a:t>
            </a:r>
            <a:endParaRPr lang="zh-CN" altLang="en-US" sz="1800" dirty="0">
              <a:solidFill>
                <a:schemeClr val="bg1"/>
              </a:solidFill>
              <a:latin typeface="华文细黑" pitchFamily="2" charset="-122"/>
              <a:ea typeface="华文细黑" pitchFamily="2" charset="-122"/>
            </a:endParaRPr>
          </a:p>
        </p:txBody>
      </p:sp>
    </p:spTree>
    <p:custDataLst>
      <p:tags r:id="rId2"/>
    </p:custDataLst>
    <p:extLst>
      <p:ext uri="{BB962C8B-B14F-4D97-AF65-F5344CB8AC3E}">
        <p14:creationId xmlns:p14="http://schemas.microsoft.com/office/powerpoint/2010/main" val="3547575414"/>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childTnLst>
                                </p:cTn>
                              </p:par>
                              <p:par>
                                <p:cTn id="102" presetID="10" presetClass="entr" presetSubtype="0" fill="hold" nodeType="with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fade">
                                      <p:cBhvr>
                                        <p:cTn id="104" dur="500"/>
                                        <p:tgtEl>
                                          <p:spTgt spid="6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fade">
                                      <p:cBhvr>
                                        <p:cTn id="10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9" grpId="0" animBg="1"/>
      <p:bldP spid="65" grpId="0" animBg="1"/>
      <p:bldP spid="8" grpId="0"/>
      <p:bldP spid="75" grpId="0" animBg="1"/>
      <p:bldP spid="76" grpId="0" animBg="1"/>
      <p:bldP spid="77" grpId="0"/>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7</a:t>
            </a:fld>
            <a:r>
              <a:rPr lang="en-US" smtClean="0"/>
              <a:t> / 26</a:t>
            </a:r>
            <a:endParaRPr lang="en-US" dirty="0"/>
          </a:p>
        </p:txBody>
      </p:sp>
      <p:pic>
        <p:nvPicPr>
          <p:cNvPr id="35" name="图片 34"/>
          <p:cNvPicPr>
            <a:picLocks noChangeAspect="1"/>
          </p:cNvPicPr>
          <p:nvPr/>
        </p:nvPicPr>
        <p:blipFill>
          <a:blip r:embed="rId5"/>
          <a:stretch>
            <a:fillRect/>
          </a:stretch>
        </p:blipFill>
        <p:spPr>
          <a:xfrm>
            <a:off x="3406476" y="1833458"/>
            <a:ext cx="3399972" cy="4114232"/>
          </a:xfrm>
          <a:prstGeom prst="rect">
            <a:avLst/>
          </a:prstGeom>
        </p:spPr>
      </p:pic>
      <p:pic>
        <p:nvPicPr>
          <p:cNvPr id="36" name="图片 35"/>
          <p:cNvPicPr>
            <a:picLocks noChangeAspect="1"/>
          </p:cNvPicPr>
          <p:nvPr/>
        </p:nvPicPr>
        <p:blipFill>
          <a:blip r:embed="rId6"/>
          <a:stretch>
            <a:fillRect/>
          </a:stretch>
        </p:blipFill>
        <p:spPr>
          <a:xfrm>
            <a:off x="2325477" y="2284462"/>
            <a:ext cx="1443824" cy="3244808"/>
          </a:xfrm>
          <a:prstGeom prst="rect">
            <a:avLst/>
          </a:prstGeom>
        </p:spPr>
      </p:pic>
      <p:pic>
        <p:nvPicPr>
          <p:cNvPr id="37" name="图片 36"/>
          <p:cNvPicPr>
            <a:picLocks noChangeAspect="1"/>
          </p:cNvPicPr>
          <p:nvPr/>
        </p:nvPicPr>
        <p:blipFill>
          <a:blip r:embed="rId7"/>
          <a:stretch>
            <a:fillRect/>
          </a:stretch>
        </p:blipFill>
        <p:spPr>
          <a:xfrm>
            <a:off x="3754362" y="4209604"/>
            <a:ext cx="326024" cy="1769894"/>
          </a:xfrm>
          <a:prstGeom prst="rect">
            <a:avLst/>
          </a:prstGeom>
        </p:spPr>
      </p:pic>
      <p:sp>
        <p:nvSpPr>
          <p:cNvPr id="39" name="TextBox 38"/>
          <p:cNvSpPr txBox="1"/>
          <p:nvPr/>
        </p:nvSpPr>
        <p:spPr>
          <a:xfrm>
            <a:off x="1248595" y="3219345"/>
            <a:ext cx="2031325"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用户影响关系</a:t>
            </a:r>
            <a:endParaRPr lang="zh-CN" altLang="en-US" dirty="0">
              <a:solidFill>
                <a:schemeClr val="bg1"/>
              </a:solidFill>
              <a:latin typeface="华文细黑" pitchFamily="2" charset="-122"/>
              <a:ea typeface="华文细黑" pitchFamily="2" charset="-122"/>
            </a:endParaRPr>
          </a:p>
        </p:txBody>
      </p:sp>
      <p:sp>
        <p:nvSpPr>
          <p:cNvPr id="40" name="TextBox 61"/>
          <p:cNvSpPr txBox="1"/>
          <p:nvPr/>
        </p:nvSpPr>
        <p:spPr>
          <a:xfrm>
            <a:off x="1248596" y="4829589"/>
            <a:ext cx="2031325"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用户从众属性</a:t>
            </a:r>
            <a:endParaRPr lang="zh-CN" altLang="en-US" dirty="0">
              <a:solidFill>
                <a:schemeClr val="bg1"/>
              </a:solidFill>
              <a:latin typeface="华文细黑" pitchFamily="2" charset="-122"/>
              <a:ea typeface="华文细黑" pitchFamily="2" charset="-122"/>
            </a:endParaRPr>
          </a:p>
        </p:txBody>
      </p:sp>
      <p:sp>
        <p:nvSpPr>
          <p:cNvPr id="3" name="加号 2"/>
          <p:cNvSpPr/>
          <p:nvPr/>
        </p:nvSpPr>
        <p:spPr>
          <a:xfrm>
            <a:off x="1980099" y="4037582"/>
            <a:ext cx="494527" cy="476184"/>
          </a:xfrm>
          <a:prstGeom prst="mathPlus">
            <a:avLst/>
          </a:prstGeom>
          <a:solidFill>
            <a:schemeClr val="accent5">
              <a:lumMod val="75000"/>
            </a:schemeClr>
          </a:solidFill>
        </p:spPr>
        <p:style>
          <a:lnRef idx="2">
            <a:schemeClr val="accent1"/>
          </a:lnRef>
          <a:fillRef idx="1">
            <a:schemeClr val="lt1"/>
          </a:fillRef>
          <a:effectRef idx="0">
            <a:schemeClr val="accent1"/>
          </a:effectRef>
          <a:fontRef idx="minor">
            <a:schemeClr val="dk1"/>
          </a:fontRef>
        </p:style>
        <p:txBody>
          <a:bodyPr wrap="square" lIns="180000" tIns="180000" rIns="180000" bIns="180000" rtlCol="0" anchor="ctr">
            <a:spAutoFit/>
          </a:bodyPr>
          <a:lstStyle/>
          <a:p>
            <a:pPr algn="just">
              <a:spcBef>
                <a:spcPts val="1200"/>
              </a:spcBef>
            </a:pPr>
            <a:endParaRPr lang="zh-CN" altLang="en-US" sz="2000" b="1" dirty="0" smtClean="0">
              <a:solidFill>
                <a:srgbClr val="000000"/>
              </a:solidFill>
              <a:latin typeface="华文细黑" pitchFamily="2" charset="-122"/>
              <a:ea typeface="华文细黑" pitchFamily="2" charset="-122"/>
            </a:endParaRPr>
          </a:p>
        </p:txBody>
      </p:sp>
      <p:sp>
        <p:nvSpPr>
          <p:cNvPr id="43" name="圆角矩形标注 24"/>
          <p:cNvSpPr>
            <a:spLocks noChangeArrowheads="1"/>
          </p:cNvSpPr>
          <p:nvPr/>
        </p:nvSpPr>
        <p:spPr bwMode="auto">
          <a:xfrm>
            <a:off x="680414" y="1534997"/>
            <a:ext cx="2463266" cy="993218"/>
          </a:xfrm>
          <a:prstGeom prst="wedgeRoundRectCallout">
            <a:avLst>
              <a:gd name="adj1" fmla="val 24382"/>
              <a:gd name="adj2" fmla="val 83109"/>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a:solidFill>
                  <a:schemeClr val="bg1"/>
                </a:solidFill>
                <a:latin typeface="华文细黑" pitchFamily="2" charset="-122"/>
                <a:ea typeface="华文细黑" pitchFamily="2" charset="-122"/>
              </a:rPr>
              <a:t>将 用户影响关系</a:t>
            </a:r>
            <a:r>
              <a:rPr lang="en-US" altLang="zh-CN" sz="1800" dirty="0">
                <a:solidFill>
                  <a:schemeClr val="bg1"/>
                </a:solidFill>
                <a:latin typeface="华文细黑" pitchFamily="2" charset="-122"/>
                <a:ea typeface="华文细黑" pitchFamily="2" charset="-122"/>
              </a:rPr>
              <a:t>+</a:t>
            </a:r>
            <a:r>
              <a:rPr lang="zh-CN" altLang="en-US" sz="1800" dirty="0">
                <a:solidFill>
                  <a:schemeClr val="bg1"/>
                </a:solidFill>
                <a:latin typeface="华文细黑" pitchFamily="2" charset="-122"/>
                <a:ea typeface="华文细黑" pitchFamily="2" charset="-122"/>
              </a:rPr>
              <a:t>从众关系 融入</a:t>
            </a:r>
            <a:r>
              <a:rPr lang="en-US" altLang="zh-CN" sz="1800" dirty="0">
                <a:solidFill>
                  <a:schemeClr val="bg1"/>
                </a:solidFill>
                <a:latin typeface="华文细黑" pitchFamily="2" charset="-122"/>
                <a:ea typeface="华文细黑" pitchFamily="2" charset="-122"/>
              </a:rPr>
              <a:t>PMF</a:t>
            </a:r>
            <a:endParaRPr lang="zh-CN" altLang="en-US" sz="1800" dirty="0">
              <a:solidFill>
                <a:schemeClr val="bg1"/>
              </a:solidFill>
              <a:latin typeface="华文细黑" pitchFamily="2" charset="-122"/>
              <a:ea typeface="华文细黑" pitchFamily="2" charset="-122"/>
            </a:endParaRPr>
          </a:p>
        </p:txBody>
      </p:sp>
    </p:spTree>
    <p:custDataLst>
      <p:tags r:id="rId1"/>
    </p:custDataLst>
    <p:extLst>
      <p:ext uri="{BB962C8B-B14F-4D97-AF65-F5344CB8AC3E}">
        <p14:creationId xmlns:p14="http://schemas.microsoft.com/office/powerpoint/2010/main" val="682280254"/>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05556E-6 5.26316E-7 L 0.18593 0.00162 " pathEditMode="relative" rAng="0" ptsTypes="AA">
                                      <p:cBhvr>
                                        <p:cTn id="21" dur="2000" fill="hold"/>
                                        <p:tgtEl>
                                          <p:spTgt spid="35"/>
                                        </p:tgtEl>
                                        <p:attrNameLst>
                                          <p:attrName>ppt_x</p:attrName>
                                          <p:attrName>ppt_y</p:attrName>
                                        </p:attrNameLst>
                                      </p:cBhvr>
                                      <p:rCtr x="9288" y="69"/>
                                    </p:animMotion>
                                  </p:childTnLst>
                                </p:cTn>
                              </p:par>
                              <p:par>
                                <p:cTn id="22" presetID="63" presetClass="path" presetSubtype="0" accel="50000" decel="50000" fill="hold" nodeType="withEffect">
                                  <p:stCondLst>
                                    <p:cond delay="0"/>
                                  </p:stCondLst>
                                  <p:childTnLst>
                                    <p:animMotion origin="layout" path="M 3.05556E-6 5.26316E-7 L 0.18593 0.00162 " pathEditMode="relative" rAng="0" ptsTypes="AA">
                                      <p:cBhvr>
                                        <p:cTn id="23" dur="2000" fill="hold"/>
                                        <p:tgtEl>
                                          <p:spTgt spid="36"/>
                                        </p:tgtEl>
                                        <p:attrNameLst>
                                          <p:attrName>ppt_x</p:attrName>
                                          <p:attrName>ppt_y</p:attrName>
                                        </p:attrNameLst>
                                      </p:cBhvr>
                                      <p:rCtr x="9288" y="69"/>
                                    </p:animMotion>
                                  </p:childTnLst>
                                </p:cTn>
                              </p:par>
                              <p:par>
                                <p:cTn id="24" presetID="63" presetClass="path" presetSubtype="0" accel="50000" decel="50000" fill="hold" nodeType="withEffect">
                                  <p:stCondLst>
                                    <p:cond delay="0"/>
                                  </p:stCondLst>
                                  <p:childTnLst>
                                    <p:animMotion origin="layout" path="M 3.05556E-6 5.26316E-7 L 0.18593 0.00162 " pathEditMode="relative" rAng="0" ptsTypes="AA">
                                      <p:cBhvr>
                                        <p:cTn id="25" dur="2000" fill="hold"/>
                                        <p:tgtEl>
                                          <p:spTgt spid="37"/>
                                        </p:tgtEl>
                                        <p:attrNameLst>
                                          <p:attrName>ppt_x</p:attrName>
                                          <p:attrName>ppt_y</p:attrName>
                                        </p:attrNameLst>
                                      </p:cBhvr>
                                      <p:rCtr x="9288" y="69"/>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3"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400" y="458788"/>
            <a:ext cx="7391400" cy="488950"/>
          </a:xfrm>
        </p:spPr>
        <p:txBody>
          <a:bodyPr/>
          <a:lstStyle/>
          <a:p>
            <a:pPr eaLnBrk="1" hangingPunct="1"/>
            <a:r>
              <a:rPr lang="zh-CN" altLang="en-US" sz="3600" dirty="0">
                <a:ea typeface="黑体" pitchFamily="49" charset="-122"/>
              </a:rPr>
              <a:t>研究内容</a:t>
            </a: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Picture 6" descr="photo_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8</a:t>
            </a:fld>
            <a:r>
              <a:rPr lang="en-US" smtClean="0"/>
              <a:t> / 26</a:t>
            </a:r>
            <a:endParaRPr lang="en-US" dirty="0"/>
          </a:p>
        </p:txBody>
      </p:sp>
      <p:sp>
        <p:nvSpPr>
          <p:cNvPr id="47" name="文本框 46"/>
          <p:cNvSpPr txBox="1"/>
          <p:nvPr/>
        </p:nvSpPr>
        <p:spPr>
          <a:xfrm>
            <a:off x="115895" y="1166478"/>
            <a:ext cx="5819956" cy="461665"/>
          </a:xfrm>
          <a:prstGeom prst="rect">
            <a:avLst/>
          </a:prstGeom>
          <a:noFill/>
        </p:spPr>
        <p:txBody>
          <a:bodyPr wrap="square" rtlCol="0">
            <a:spAutoFit/>
          </a:bodyPr>
          <a:lstStyle/>
          <a:p>
            <a:pPr marL="342900" indent="-342900" eaLnBrk="0" hangingPunct="0">
              <a:spcBef>
                <a:spcPct val="20000"/>
              </a:spcBef>
              <a:buClr>
                <a:schemeClr val="hlink"/>
              </a:buClr>
              <a:buFont typeface="Wingdings" pitchFamily="2" charset="2"/>
              <a:buChar char="v"/>
            </a:pPr>
            <a:r>
              <a:rPr lang="zh-CN" altLang="en-US" dirty="0">
                <a:solidFill>
                  <a:srgbClr val="1B4171"/>
                </a:solidFill>
                <a:latin typeface="华文细黑" panose="02010600040101010101" pitchFamily="2" charset="-122"/>
                <a:ea typeface="华文细黑" panose="02010600040101010101" pitchFamily="2" charset="-122"/>
                <a:cs typeface="华文黑体" pitchFamily="2" charset="-122"/>
              </a:rPr>
              <a:t>基于时序社交关系的协同过滤算法框架</a:t>
            </a:r>
            <a:endParaRPr lang="zh-HK" altLang="en-US" dirty="0">
              <a:solidFill>
                <a:srgbClr val="1B4171"/>
              </a:solidFill>
              <a:latin typeface="华文细黑" panose="02010600040101010101" pitchFamily="2" charset="-122"/>
              <a:ea typeface="华文细黑" panose="02010600040101010101" pitchFamily="2" charset="-122"/>
              <a:cs typeface="华文黑体" pitchFamily="2" charset="-122"/>
            </a:endParaRPr>
          </a:p>
        </p:txBody>
      </p:sp>
      <p:pic>
        <p:nvPicPr>
          <p:cNvPr id="49" name="图片 48"/>
          <p:cNvPicPr>
            <a:picLocks noChangeAspect="1"/>
          </p:cNvPicPr>
          <p:nvPr/>
        </p:nvPicPr>
        <p:blipFill>
          <a:blip r:embed="rId5"/>
          <a:stretch>
            <a:fillRect/>
          </a:stretch>
        </p:blipFill>
        <p:spPr>
          <a:xfrm>
            <a:off x="401692" y="3955869"/>
            <a:ext cx="879922" cy="1233570"/>
          </a:xfrm>
          <a:prstGeom prst="rect">
            <a:avLst/>
          </a:prstGeom>
        </p:spPr>
      </p:pic>
      <p:pic>
        <p:nvPicPr>
          <p:cNvPr id="51" name="图片 50"/>
          <p:cNvPicPr>
            <a:picLocks noChangeAspect="1"/>
          </p:cNvPicPr>
          <p:nvPr/>
        </p:nvPicPr>
        <p:blipFill>
          <a:blip r:embed="rId6"/>
          <a:stretch>
            <a:fillRect/>
          </a:stretch>
        </p:blipFill>
        <p:spPr>
          <a:xfrm>
            <a:off x="1829516" y="1846883"/>
            <a:ext cx="2578557" cy="2453735"/>
          </a:xfrm>
          <a:prstGeom prst="rect">
            <a:avLst/>
          </a:prstGeom>
        </p:spPr>
      </p:pic>
      <p:pic>
        <p:nvPicPr>
          <p:cNvPr id="53" name="图片 52"/>
          <p:cNvPicPr>
            <a:picLocks noChangeAspect="1"/>
          </p:cNvPicPr>
          <p:nvPr/>
        </p:nvPicPr>
        <p:blipFill>
          <a:blip r:embed="rId7"/>
          <a:stretch>
            <a:fillRect/>
          </a:stretch>
        </p:blipFill>
        <p:spPr>
          <a:xfrm>
            <a:off x="1826448" y="4359634"/>
            <a:ext cx="2581625" cy="2456655"/>
          </a:xfrm>
          <a:prstGeom prst="rect">
            <a:avLst/>
          </a:prstGeom>
        </p:spPr>
      </p:pic>
      <p:pic>
        <p:nvPicPr>
          <p:cNvPr id="56" name="图片 55"/>
          <p:cNvPicPr>
            <a:picLocks noChangeAspect="1"/>
          </p:cNvPicPr>
          <p:nvPr/>
        </p:nvPicPr>
        <p:blipFill>
          <a:blip r:embed="rId8"/>
          <a:stretch>
            <a:fillRect/>
          </a:stretch>
        </p:blipFill>
        <p:spPr>
          <a:xfrm>
            <a:off x="5472592" y="1827080"/>
            <a:ext cx="2536292" cy="2427970"/>
          </a:xfrm>
          <a:prstGeom prst="rect">
            <a:avLst/>
          </a:prstGeom>
        </p:spPr>
      </p:pic>
      <p:pic>
        <p:nvPicPr>
          <p:cNvPr id="58" name="图片 57"/>
          <p:cNvPicPr>
            <a:picLocks noChangeAspect="1"/>
          </p:cNvPicPr>
          <p:nvPr/>
        </p:nvPicPr>
        <p:blipFill>
          <a:blip r:embed="rId9"/>
          <a:stretch>
            <a:fillRect/>
          </a:stretch>
        </p:blipFill>
        <p:spPr>
          <a:xfrm>
            <a:off x="6032244" y="5210867"/>
            <a:ext cx="1143078" cy="1134885"/>
          </a:xfrm>
          <a:prstGeom prst="rect">
            <a:avLst/>
          </a:prstGeom>
        </p:spPr>
      </p:pic>
      <p:sp>
        <p:nvSpPr>
          <p:cNvPr id="59" name="上箭头 58"/>
          <p:cNvSpPr/>
          <p:nvPr/>
        </p:nvSpPr>
        <p:spPr bwMode="auto">
          <a:xfrm rot="5400000">
            <a:off x="1290892" y="4065474"/>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
        <p:nvSpPr>
          <p:cNvPr id="60" name="上箭头 59"/>
          <p:cNvSpPr/>
          <p:nvPr/>
        </p:nvSpPr>
        <p:spPr bwMode="auto">
          <a:xfrm rot="5400000">
            <a:off x="4776913" y="2697750"/>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
        <p:nvSpPr>
          <p:cNvPr id="64" name="上箭头 63"/>
          <p:cNvSpPr/>
          <p:nvPr/>
        </p:nvSpPr>
        <p:spPr bwMode="auto">
          <a:xfrm rot="2626675">
            <a:off x="4745181" y="4228892"/>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
        <p:nvSpPr>
          <p:cNvPr id="65" name="上箭头 64"/>
          <p:cNvSpPr/>
          <p:nvPr/>
        </p:nvSpPr>
        <p:spPr bwMode="auto">
          <a:xfrm rot="10800000">
            <a:off x="6570584" y="4388863"/>
            <a:ext cx="326838" cy="483015"/>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spTree>
    <p:custDataLst>
      <p:tags r:id="rId1"/>
    </p:custDataLst>
    <p:extLst>
      <p:ext uri="{BB962C8B-B14F-4D97-AF65-F5344CB8AC3E}">
        <p14:creationId xmlns:p14="http://schemas.microsoft.com/office/powerpoint/2010/main" val="636411647"/>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4" grpId="0" animBg="1"/>
      <p:bldP spid="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9.6"/>
</p:tagLst>
</file>

<file path=ppt/tags/tag10.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11.xml><?xml version="1.0" encoding="utf-8"?>
<p:tagLst xmlns:a="http://schemas.openxmlformats.org/drawingml/2006/main" xmlns:r="http://schemas.openxmlformats.org/officeDocument/2006/relationships" xmlns:p="http://schemas.openxmlformats.org/presentationml/2006/main">
  <p:tag name="TIMING" val="|0.3|8.5|14.3"/>
</p:tagLst>
</file>

<file path=ppt/tags/tag12.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13.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14.xml><?xml version="1.0" encoding="utf-8"?>
<p:tagLst xmlns:a="http://schemas.openxmlformats.org/drawingml/2006/main" xmlns:r="http://schemas.openxmlformats.org/officeDocument/2006/relationships" xmlns:p="http://schemas.openxmlformats.org/presentationml/2006/main">
  <p:tag name="TIMING" val="|0.9|5.7|3.4|4.9|2.1|3.2|1.2|1.9|3|7.9"/>
</p:tagLst>
</file>

<file path=ppt/tags/tag15.xml><?xml version="1.0" encoding="utf-8"?>
<p:tagLst xmlns:a="http://schemas.openxmlformats.org/drawingml/2006/main" xmlns:r="http://schemas.openxmlformats.org/officeDocument/2006/relationships" xmlns:p="http://schemas.openxmlformats.org/presentationml/2006/main">
  <p:tag name="TIMING" val="|0.3|9.3|5.8|6.9"/>
</p:tagLst>
</file>

<file path=ppt/tags/tag16.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17.xml><?xml version="1.0" encoding="utf-8"?>
<p:tagLst xmlns:a="http://schemas.openxmlformats.org/drawingml/2006/main" xmlns:r="http://schemas.openxmlformats.org/officeDocument/2006/relationships" xmlns:p="http://schemas.openxmlformats.org/presentationml/2006/main">
  <p:tag name="TIMING" val="|0.3|9.3|5.8|6.9"/>
</p:tagLst>
</file>

<file path=ppt/tags/tag18.xml><?xml version="1.0" encoding="utf-8"?>
<p:tagLst xmlns:a="http://schemas.openxmlformats.org/drawingml/2006/main" xmlns:r="http://schemas.openxmlformats.org/officeDocument/2006/relationships" xmlns:p="http://schemas.openxmlformats.org/presentationml/2006/main">
  <p:tag name="TIMING" val="|0.3|9.3|5.8|6.9"/>
</p:tagLst>
</file>

<file path=ppt/tags/tag2.xml><?xml version="1.0" encoding="utf-8"?>
<p:tagLst xmlns:a="http://schemas.openxmlformats.org/drawingml/2006/main" xmlns:r="http://schemas.openxmlformats.org/officeDocument/2006/relationships" xmlns:p="http://schemas.openxmlformats.org/presentationml/2006/main">
  <p:tag name="TIMING" val="|0.3|8.5|14.3"/>
</p:tagLst>
</file>

<file path=ppt/tags/tag3.xml><?xml version="1.0" encoding="utf-8"?>
<p:tagLst xmlns:a="http://schemas.openxmlformats.org/drawingml/2006/main" xmlns:r="http://schemas.openxmlformats.org/officeDocument/2006/relationships" xmlns:p="http://schemas.openxmlformats.org/presentationml/2006/main">
  <p:tag name="TIMING" val="|0.3|8.5|14.3"/>
</p:tagLst>
</file>

<file path=ppt/tags/tag4.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5.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6.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7.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8.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9.xml><?xml version="1.0" encoding="utf-8"?>
<p:tagLst xmlns:a="http://schemas.openxmlformats.org/drawingml/2006/main" xmlns:r="http://schemas.openxmlformats.org/officeDocument/2006/relationships" xmlns:p="http://schemas.openxmlformats.org/presentationml/2006/main">
  <p:tag name="TIMING" val="|3.9|4.9|0.4|5.6|15.7|3.6|0.6"/>
</p:tagLst>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1600" dirty="0">
            <a:solidFill>
              <a:srgbClr val="1B4171"/>
            </a:solidFill>
            <a:latin typeface="黑体" panose="02010609060101010101" pitchFamily="49" charset="-122"/>
            <a:ea typeface="黑体" panose="02010609060101010101" pitchFamily="49" charset="-122"/>
            <a:cs typeface="华文黑体" pitchFamily="2" charset="-122"/>
          </a:defRPr>
        </a:defPPr>
      </a:lstStyle>
    </a:spDef>
    <a:ln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ample">
  <a:themeElements>
    <a:clrScheme name="1_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1_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1_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1_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22161</TotalTime>
  <Pages>0</Pages>
  <Words>1207</Words>
  <Characters>0</Characters>
  <Application>Microsoft Office PowerPoint</Application>
  <DocSecurity>0</DocSecurity>
  <PresentationFormat>自定义</PresentationFormat>
  <Lines>0</Lines>
  <Paragraphs>244</Paragraphs>
  <Slides>26</Slides>
  <Notes>26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26</vt:i4>
      </vt:variant>
    </vt:vector>
  </HeadingPairs>
  <TitlesOfParts>
    <vt:vector size="39" baseType="lpstr">
      <vt:lpstr>微软雅黑</vt:lpstr>
      <vt:lpstr>Arial</vt:lpstr>
      <vt:lpstr>华文细黑</vt:lpstr>
      <vt:lpstr>Wingdings</vt:lpstr>
      <vt:lpstr>宋体</vt:lpstr>
      <vt:lpstr>华文黑体</vt:lpstr>
      <vt:lpstr>Verdana</vt:lpstr>
      <vt:lpstr>黑体</vt:lpstr>
      <vt:lpstr>Times New Roman</vt:lpstr>
      <vt:lpstr>Century Gothic</vt:lpstr>
      <vt:lpstr>sample</vt:lpstr>
      <vt:lpstr>1_sample</vt:lpstr>
      <vt:lpstr>Formula</vt:lpstr>
      <vt:lpstr>基于Android平台的电力交易推荐系统的研究与实现</vt:lpstr>
      <vt:lpstr>大纲</vt:lpstr>
      <vt:lpstr>研究背景</vt:lpstr>
      <vt:lpstr>本文工作</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研究内容</vt:lpstr>
      <vt:lpstr>系统设计</vt:lpstr>
      <vt:lpstr>系统设计</vt:lpstr>
      <vt:lpstr>系统设计</vt:lpstr>
      <vt:lpstr>论文总结</vt:lpstr>
      <vt:lpstr>       向参加本次答辩的老师致以诚挚的谢意，请各位老师批评指正！ 　　谢谢！</vt:lpstr>
    </vt:vector>
  </TitlesOfParts>
  <Company>Guilddesign</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徐振康</cp:lastModifiedBy>
  <cp:revision>2256</cp:revision>
  <dcterms:created xsi:type="dcterms:W3CDTF">2004-08-26T06:30:40Z</dcterms:created>
  <dcterms:modified xsi:type="dcterms:W3CDTF">2017-12-16T01:15:50Z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2052-9.1.0.4619</vt:lpwstr>
  </property>
</Properties>
</file>